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1"/>
  </p:notesMasterIdLst>
  <p:sldIdLst>
    <p:sldId id="487" r:id="rId3"/>
    <p:sldId id="507" r:id="rId4"/>
    <p:sldId id="563" r:id="rId5"/>
    <p:sldId id="564" r:id="rId6"/>
    <p:sldId id="504" r:id="rId7"/>
    <p:sldId id="539" r:id="rId8"/>
    <p:sldId id="505" r:id="rId9"/>
    <p:sldId id="506" r:id="rId10"/>
    <p:sldId id="540" r:id="rId11"/>
    <p:sldId id="488" r:id="rId12"/>
    <p:sldId id="534" r:id="rId13"/>
    <p:sldId id="535" r:id="rId14"/>
    <p:sldId id="508" r:id="rId15"/>
    <p:sldId id="284" r:id="rId16"/>
    <p:sldId id="285" r:id="rId17"/>
    <p:sldId id="286" r:id="rId18"/>
    <p:sldId id="407" r:id="rId19"/>
    <p:sldId id="432" r:id="rId20"/>
    <p:sldId id="433" r:id="rId21"/>
    <p:sldId id="549" r:id="rId22"/>
    <p:sldId id="550" r:id="rId23"/>
    <p:sldId id="551" r:id="rId24"/>
    <p:sldId id="552" r:id="rId25"/>
    <p:sldId id="553" r:id="rId26"/>
    <p:sldId id="554" r:id="rId27"/>
    <p:sldId id="555" r:id="rId28"/>
    <p:sldId id="522" r:id="rId29"/>
    <p:sldId id="523" r:id="rId30"/>
    <p:sldId id="524" r:id="rId31"/>
    <p:sldId id="525" r:id="rId32"/>
    <p:sldId id="556" r:id="rId33"/>
    <p:sldId id="557" r:id="rId34"/>
    <p:sldId id="558" r:id="rId35"/>
    <p:sldId id="559" r:id="rId36"/>
    <p:sldId id="560" r:id="rId37"/>
    <p:sldId id="561" r:id="rId38"/>
    <p:sldId id="562" r:id="rId39"/>
    <p:sldId id="5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4C836-458D-7049-9AAC-D805B190D85D}" type="datetimeFigureOut">
              <a:rPr lang="en-US" smtClean="0"/>
              <a:t>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DE4C8-0267-7C42-83B9-C11BDD048B5A}" type="slidenum">
              <a:rPr lang="en-US" smtClean="0"/>
              <a:t>‹#›</a:t>
            </a:fld>
            <a:endParaRPr lang="en-US"/>
          </a:p>
        </p:txBody>
      </p:sp>
    </p:spTree>
    <p:extLst>
      <p:ext uri="{BB962C8B-B14F-4D97-AF65-F5344CB8AC3E}">
        <p14:creationId xmlns:p14="http://schemas.microsoft.com/office/powerpoint/2010/main" val="420854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6DE4C8-0267-7C42-83B9-C11BDD048B5A}" type="slidenum">
              <a:rPr lang="en-US" smtClean="0"/>
              <a:t>2</a:t>
            </a:fld>
            <a:endParaRPr lang="en-US"/>
          </a:p>
        </p:txBody>
      </p:sp>
    </p:spTree>
    <p:extLst>
      <p:ext uri="{BB962C8B-B14F-4D97-AF65-F5344CB8AC3E}">
        <p14:creationId xmlns:p14="http://schemas.microsoft.com/office/powerpoint/2010/main" val="274387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3A2F6-A1EE-CF47-987A-7DD0E5623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9C15-9287-E043-9FD4-746884031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A24917-D326-744A-A056-D2260FE42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99F09E-95D2-4A47-8AA2-D60469CA3B35}"/>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54C72ACC-929A-9C42-A97C-55970EC00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5CD27-8533-084B-96CC-9BD0F9EF2FF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483187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F595-19F9-5749-88F9-CA49437745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5FA91-F6C1-6940-9BC2-7BED3CA670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8B4-304C-D945-AC39-3C07AE5AB574}"/>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4AB3B9D7-F0AB-FD43-A387-89D7EFF0E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2BFD8-F0E3-BE47-9AAB-4C7B963965B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1349401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0FB094-D3D9-2E4E-9C53-AF38F818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E77605-B471-384E-A632-81E746515B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00DDD-D873-6F4F-990B-2FB0218EA01B}"/>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9171A7B0-30A6-2247-81DE-E1754DCDB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081C0-66E4-4D4C-8819-953F6752A67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18826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069632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423753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88571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986059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2/15/24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30730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2/15/24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182718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2/15/24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328460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48010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84269-8D04-384C-8F94-E0DF933D3A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EB2A3-6F46-2B4F-A8B9-C2946821A4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BFEB2-3972-8446-9F34-1CA032387DC2}"/>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4DC5C465-E90B-AC4D-9377-890DDCC358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5A722-F849-7F44-B1B5-6B5D1E7B6F8D}"/>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51994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2/15/24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4968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798011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2/15/24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084497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A97A-BD81-A74A-B57C-8739880EA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4DDCDF-B190-BF4D-89D5-EF06D2584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E81EAF-174E-854C-B327-C99F6F542C0A}"/>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26A9679F-2666-6F43-91FA-06E38B4D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E7869-840B-2243-9291-057064C0DE82}"/>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521031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B3C57-4AFA-2A4F-A830-80507F2A9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705D8-6FF5-B944-90DE-B3AE049785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1ACD44-89EA-F049-828E-9D73CB98D6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AF4460-D1F5-D649-A77C-7A397FC14024}"/>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6" name="Footer Placeholder 5">
            <a:extLst>
              <a:ext uri="{FF2B5EF4-FFF2-40B4-BE49-F238E27FC236}">
                <a16:creationId xmlns:a16="http://schemas.microsoft.com/office/drawing/2014/main" id="{0B0B74A0-0BF3-924D-95C4-AC5F90985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590FA6-C4E1-5E42-ABF2-F998A63580F5}"/>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683242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50DD-1B49-5045-9B34-BEFDBFFDA7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21206-9B31-0042-AD08-5ABD239946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AC760F-525C-8747-A9F8-31DBDB37456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C3AEF6-215B-8C41-92A0-228CA947A8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3A34E-C0AB-B14B-A445-4D2AE3527E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54316-92E2-1F4E-A350-EA49EE0A839E}"/>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8" name="Footer Placeholder 7">
            <a:extLst>
              <a:ext uri="{FF2B5EF4-FFF2-40B4-BE49-F238E27FC236}">
                <a16:creationId xmlns:a16="http://schemas.microsoft.com/office/drawing/2014/main" id="{5A2C0A59-4637-3E4C-9D3C-8CFA4782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FCE099-43BE-0D46-B519-0C505E52061F}"/>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22612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FCA-1A61-D043-8F17-B4D7B6C410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532D5-BCDF-F24B-9384-DD3A73110922}"/>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4" name="Footer Placeholder 3">
            <a:extLst>
              <a:ext uri="{FF2B5EF4-FFF2-40B4-BE49-F238E27FC236}">
                <a16:creationId xmlns:a16="http://schemas.microsoft.com/office/drawing/2014/main" id="{EAC78059-C740-714F-881F-292C67E03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34A54-62FB-D446-B393-28DFA1A92AA7}"/>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576674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F3605-B714-4E4B-8F4B-361EC52C708B}"/>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3" name="Footer Placeholder 2">
            <a:extLst>
              <a:ext uri="{FF2B5EF4-FFF2-40B4-BE49-F238E27FC236}">
                <a16:creationId xmlns:a16="http://schemas.microsoft.com/office/drawing/2014/main" id="{1C6B2C85-CF07-B345-BED6-AE92489956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CB935-4160-CD4E-A1F9-C3DC47FB39B3}"/>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388782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6B6E-2286-3B45-8284-0170917FA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288AA-9224-5E45-8D27-E3586FD50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270B1-5D05-7F49-913C-583210AC2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7D2994-9A73-C84C-9FB0-3ED0BB98FBD4}"/>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6" name="Footer Placeholder 5">
            <a:extLst>
              <a:ext uri="{FF2B5EF4-FFF2-40B4-BE49-F238E27FC236}">
                <a16:creationId xmlns:a16="http://schemas.microsoft.com/office/drawing/2014/main" id="{312349A8-99B9-9D4C-A748-FEAC38DA2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E7D0F-2663-1041-9139-E17E8FB53BC8}"/>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409580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15A7-386D-FB4B-9B2F-7F873A086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053BEA-DC56-7846-A2B4-A249297EB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9CAE4-CE90-1D43-BEE6-8A15DFD8D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46F4C-D311-6C4D-BC3F-1AE7FFF7DDCE}"/>
              </a:ext>
            </a:extLst>
          </p:cNvPr>
          <p:cNvSpPr>
            <a:spLocks noGrp="1"/>
          </p:cNvSpPr>
          <p:nvPr>
            <p:ph type="dt" sz="half" idx="10"/>
          </p:nvPr>
        </p:nvSpPr>
        <p:spPr/>
        <p:txBody>
          <a:bodyPr/>
          <a:lstStyle/>
          <a:p>
            <a:fld id="{032C4C84-B1BE-194D-AE8C-7238765069F2}" type="datetimeFigureOut">
              <a:rPr lang="en-US" smtClean="0"/>
              <a:t>2/15/24</a:t>
            </a:fld>
            <a:endParaRPr lang="en-US"/>
          </a:p>
        </p:txBody>
      </p:sp>
      <p:sp>
        <p:nvSpPr>
          <p:cNvPr id="6" name="Footer Placeholder 5">
            <a:extLst>
              <a:ext uri="{FF2B5EF4-FFF2-40B4-BE49-F238E27FC236}">
                <a16:creationId xmlns:a16="http://schemas.microsoft.com/office/drawing/2014/main" id="{5F853A56-0B02-644B-8527-95B145A39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C37E0-06D4-A148-A1BC-27EF8E4D2C29}"/>
              </a:ext>
            </a:extLst>
          </p:cNvPr>
          <p:cNvSpPr>
            <a:spLocks noGrp="1"/>
          </p:cNvSpPr>
          <p:nvPr>
            <p:ph type="sldNum" sz="quarter" idx="12"/>
          </p:nvPr>
        </p:nvSpPr>
        <p:spPr/>
        <p:txBody>
          <a:bodyPr/>
          <a:lstStyle/>
          <a:p>
            <a:fld id="{F5C6706D-7703-7241-8DAD-CC5450B4125A}" type="slidenum">
              <a:rPr lang="en-US" smtClean="0"/>
              <a:t>‹#›</a:t>
            </a:fld>
            <a:endParaRPr lang="en-US"/>
          </a:p>
        </p:txBody>
      </p:sp>
    </p:spTree>
    <p:extLst>
      <p:ext uri="{BB962C8B-B14F-4D97-AF65-F5344CB8AC3E}">
        <p14:creationId xmlns:p14="http://schemas.microsoft.com/office/powerpoint/2010/main" val="2932605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3318E-A22D-4E4B-9C8A-9C5E909E1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E7527-7532-CA4A-B4F5-C6CDC0D97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149-825C-EE4B-97FD-E18B3BD2D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2C4C84-B1BE-194D-AE8C-7238765069F2}" type="datetimeFigureOut">
              <a:rPr lang="en-US" smtClean="0"/>
              <a:t>2/15/24</a:t>
            </a:fld>
            <a:endParaRPr lang="en-US"/>
          </a:p>
        </p:txBody>
      </p:sp>
      <p:sp>
        <p:nvSpPr>
          <p:cNvPr id="5" name="Footer Placeholder 4">
            <a:extLst>
              <a:ext uri="{FF2B5EF4-FFF2-40B4-BE49-F238E27FC236}">
                <a16:creationId xmlns:a16="http://schemas.microsoft.com/office/drawing/2014/main" id="{2F18B61F-1063-994C-A16E-0163ED008B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95A1B-1FED-3F40-880C-B2B48FE83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706D-7703-7241-8DAD-CC5450B4125A}" type="slidenum">
              <a:rPr lang="en-US" smtClean="0"/>
              <a:t>‹#›</a:t>
            </a:fld>
            <a:endParaRPr lang="en-US"/>
          </a:p>
        </p:txBody>
      </p:sp>
    </p:spTree>
    <p:extLst>
      <p:ext uri="{BB962C8B-B14F-4D97-AF65-F5344CB8AC3E}">
        <p14:creationId xmlns:p14="http://schemas.microsoft.com/office/powerpoint/2010/main" val="374559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2/15/24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42285755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0.png"/><Relationship Id="rId7"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4.emf"/><Relationship Id="rId4" Type="http://schemas.openxmlformats.org/officeDocument/2006/relationships/image" Target="../media/image11.png"/><Relationship Id="rId9" Type="http://schemas.openxmlformats.org/officeDocument/2006/relationships/image" Target="../media/image17.tiff"/></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20.emf"/><Relationship Id="rId7" Type="http://schemas.openxmlformats.org/officeDocument/2006/relationships/image" Target="../media/image10.png"/><Relationship Id="rId2" Type="http://schemas.openxmlformats.org/officeDocument/2006/relationships/image" Target="../media/image19.emf"/><Relationship Id="rId1" Type="http://schemas.openxmlformats.org/officeDocument/2006/relationships/slideLayout" Target="../slideLayouts/slideLayout13.xml"/><Relationship Id="rId6" Type="http://schemas.openxmlformats.org/officeDocument/2006/relationships/image" Target="../media/image13.emf"/><Relationship Id="rId5" Type="http://schemas.openxmlformats.org/officeDocument/2006/relationships/image" Target="../media/image15.emf"/><Relationship Id="rId4" Type="http://schemas.openxmlformats.org/officeDocument/2006/relationships/image" Target="../media/image21.emf"/><Relationship Id="rId9"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emf"/><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wm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jpeg"/><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6.tif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wmf"/></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gi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6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3.png"/><Relationship Id="rId5" Type="http://schemas.openxmlformats.org/officeDocument/2006/relationships/slideLayout" Target="../slideLayouts/slideLayout13.xml"/><Relationship Id="rId4" Type="http://schemas.openxmlformats.org/officeDocument/2006/relationships/video" Target="../media/media2.avi"/></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3.xm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last bit of Mechanics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10</a:t>
            </a:fld>
            <a:endParaRPr lang="en-US"/>
          </a:p>
        </p:txBody>
      </p:sp>
    </p:spTree>
    <p:extLst>
      <p:ext uri="{BB962C8B-B14F-4D97-AF65-F5344CB8AC3E}">
        <p14:creationId xmlns:p14="http://schemas.microsoft.com/office/powerpoint/2010/main" val="234808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Relating Displacements to Stress</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2"/>
          <a:stretch>
            <a:fillRect/>
          </a:stretch>
        </p:blipFill>
        <p:spPr>
          <a:xfrm>
            <a:off x="1214848" y="5142500"/>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3"/>
          <a:stretch>
            <a:fillRect/>
          </a:stretch>
        </p:blipFill>
        <p:spPr>
          <a:xfrm>
            <a:off x="4712666" y="5054184"/>
            <a:ext cx="2527366" cy="810665"/>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4"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048A436-B208-ED40-9C1E-54A14BBCBDA3}"/>
              </a:ext>
            </a:extLst>
          </p:cNvPr>
          <p:cNvSpPr txBox="1"/>
          <p:nvPr/>
        </p:nvSpPr>
        <p:spPr>
          <a:xfrm>
            <a:off x="1030321" y="1968501"/>
            <a:ext cx="652194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We have been determining the stress due to some internal pressure (or temperature)</a:t>
            </a:r>
          </a:p>
          <a:p>
            <a:pPr marL="285750" indent="-285750">
              <a:buFont typeface="Arial" panose="020B0604020202020204" pitchFamily="34" charset="0"/>
              <a:buChar char="•"/>
            </a:pPr>
            <a:r>
              <a:rPr lang="en-US" sz="2400" dirty="0"/>
              <a:t>Often, the information more readily obtainable are the displacements</a:t>
            </a:r>
          </a:p>
          <a:p>
            <a:pPr marL="285750" indent="-285750">
              <a:buFont typeface="Arial" panose="020B0604020202020204" pitchFamily="34" charset="0"/>
              <a:buChar char="•"/>
            </a:pPr>
            <a:r>
              <a:rPr lang="en-US" sz="2400" dirty="0"/>
              <a:t>Utilizing the previous equations, can use displacement to stress relationships for our geometry</a:t>
            </a:r>
          </a:p>
        </p:txBody>
      </p:sp>
    </p:spTree>
    <p:extLst>
      <p:ext uri="{BB962C8B-B14F-4D97-AF65-F5344CB8AC3E}">
        <p14:creationId xmlns:p14="http://schemas.microsoft.com/office/powerpoint/2010/main" val="210638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0C99-CAEA-1647-B469-AFE615AEF868}"/>
              </a:ext>
            </a:extLst>
          </p:cNvPr>
          <p:cNvSpPr>
            <a:spLocks noGrp="1"/>
          </p:cNvSpPr>
          <p:nvPr>
            <p:ph type="title"/>
          </p:nvPr>
        </p:nvSpPr>
        <p:spPr/>
        <p:txBody>
          <a:bodyPr/>
          <a:lstStyle/>
          <a:p>
            <a:r>
              <a:rPr lang="en-US" dirty="0"/>
              <a:t>Assuming problem is axisymmetric</a:t>
            </a:r>
          </a:p>
        </p:txBody>
      </p:sp>
      <p:sp>
        <p:nvSpPr>
          <p:cNvPr id="4" name="Slide Number Placeholder 3">
            <a:extLst>
              <a:ext uri="{FF2B5EF4-FFF2-40B4-BE49-F238E27FC236}">
                <a16:creationId xmlns:a16="http://schemas.microsoft.com/office/drawing/2014/main" id="{C039D693-1E27-1A46-8EC3-79DA90DC6AC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descr="latex-image-1.pdf">
            <a:extLst>
              <a:ext uri="{FF2B5EF4-FFF2-40B4-BE49-F238E27FC236}">
                <a16:creationId xmlns:a16="http://schemas.microsoft.com/office/drawing/2014/main" id="{E2E81AA6-6336-C04D-8271-540F971EF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555" y="2379700"/>
            <a:ext cx="6057900" cy="622300"/>
          </a:xfrm>
          <a:prstGeom prst="rect">
            <a:avLst/>
          </a:prstGeom>
        </p:spPr>
      </p:pic>
      <p:pic>
        <p:nvPicPr>
          <p:cNvPr id="6" name="Picture 5">
            <a:extLst>
              <a:ext uri="{FF2B5EF4-FFF2-40B4-BE49-F238E27FC236}">
                <a16:creationId xmlns:a16="http://schemas.microsoft.com/office/drawing/2014/main" id="{43CB14A1-C1ED-054C-A125-96FE5905C171}"/>
              </a:ext>
            </a:extLst>
          </p:cNvPr>
          <p:cNvPicPr>
            <a:picLocks noChangeAspect="1"/>
          </p:cNvPicPr>
          <p:nvPr/>
        </p:nvPicPr>
        <p:blipFill>
          <a:blip r:embed="rId3"/>
          <a:stretch>
            <a:fillRect/>
          </a:stretch>
        </p:blipFill>
        <p:spPr>
          <a:xfrm>
            <a:off x="1090670" y="3233349"/>
            <a:ext cx="3328293" cy="722349"/>
          </a:xfrm>
          <a:prstGeom prst="rect">
            <a:avLst/>
          </a:prstGeom>
        </p:spPr>
      </p:pic>
      <p:pic>
        <p:nvPicPr>
          <p:cNvPr id="7" name="Picture 6">
            <a:extLst>
              <a:ext uri="{FF2B5EF4-FFF2-40B4-BE49-F238E27FC236}">
                <a16:creationId xmlns:a16="http://schemas.microsoft.com/office/drawing/2014/main" id="{1A61BE89-7DCE-FE44-B18C-A2F1EF744211}"/>
              </a:ext>
            </a:extLst>
          </p:cNvPr>
          <p:cNvPicPr>
            <a:picLocks noChangeAspect="1"/>
          </p:cNvPicPr>
          <p:nvPr/>
        </p:nvPicPr>
        <p:blipFill>
          <a:blip r:embed="rId4"/>
          <a:stretch>
            <a:fillRect/>
          </a:stretch>
        </p:blipFill>
        <p:spPr>
          <a:xfrm>
            <a:off x="4690089" y="3150418"/>
            <a:ext cx="2527366" cy="810665"/>
          </a:xfrm>
          <a:prstGeom prst="rect">
            <a:avLst/>
          </a:prstGeom>
        </p:spPr>
      </p:pic>
      <p:pic>
        <p:nvPicPr>
          <p:cNvPr id="9" name="Picture 8" descr="latex-image-1.pdf">
            <a:extLst>
              <a:ext uri="{FF2B5EF4-FFF2-40B4-BE49-F238E27FC236}">
                <a16:creationId xmlns:a16="http://schemas.microsoft.com/office/drawing/2014/main" id="{FD7897AD-38A1-DA41-80ED-4995F98A71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055" y="5423197"/>
            <a:ext cx="4914900" cy="927100"/>
          </a:xfrm>
          <a:prstGeom prst="rect">
            <a:avLst/>
          </a:prstGeom>
        </p:spPr>
      </p:pic>
      <p:pic>
        <p:nvPicPr>
          <p:cNvPr id="10" name="Picture 7" descr="temp_3Dslice.png">
            <a:extLst>
              <a:ext uri="{FF2B5EF4-FFF2-40B4-BE49-F238E27FC236}">
                <a16:creationId xmlns:a16="http://schemas.microsoft.com/office/drawing/2014/main" id="{D7703898-5F96-D344-A1E4-85A848F0600B}"/>
              </a:ext>
            </a:extLst>
          </p:cNvPr>
          <p:cNvPicPr>
            <a:picLocks noChangeAspect="1"/>
          </p:cNvPicPr>
          <p:nvPr/>
        </p:nvPicPr>
        <p:blipFill>
          <a:blip r:embed="rId6" cstate="screen">
            <a:alphaModFix/>
            <a:extLst>
              <a:ext uri="{28A0092B-C50C-407E-A947-70E740481C1C}">
                <a14:useLocalDpi xmlns:a14="http://schemas.microsoft.com/office/drawing/2010/main"/>
              </a:ext>
            </a:extLst>
          </a:blip>
          <a:srcRect l="37038" t="21089" r="40648" b="19846"/>
          <a:stretch>
            <a:fillRect/>
          </a:stretch>
        </p:blipFill>
        <p:spPr bwMode="auto">
          <a:xfrm>
            <a:off x="8363853" y="1895417"/>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latex-image-1.pdf">
            <a:extLst>
              <a:ext uri="{FF2B5EF4-FFF2-40B4-BE49-F238E27FC236}">
                <a16:creationId xmlns:a16="http://schemas.microsoft.com/office/drawing/2014/main" id="{ADF35641-0E5D-E740-8499-68BE8BD0BF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566" y="4274024"/>
            <a:ext cx="2730500" cy="279400"/>
          </a:xfrm>
          <a:prstGeom prst="rect">
            <a:avLst/>
          </a:prstGeom>
        </p:spPr>
      </p:pic>
      <p:pic>
        <p:nvPicPr>
          <p:cNvPr id="12" name="Picture 11" descr="latex-image-1.pdf">
            <a:extLst>
              <a:ext uri="{FF2B5EF4-FFF2-40B4-BE49-F238E27FC236}">
                <a16:creationId xmlns:a16="http://schemas.microsoft.com/office/drawing/2014/main" id="{ABEDC5EE-6D0F-D24A-85C8-008EFB58F1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7873" y="4866365"/>
            <a:ext cx="5638800" cy="330200"/>
          </a:xfrm>
          <a:prstGeom prst="rect">
            <a:avLst/>
          </a:prstGeom>
        </p:spPr>
      </p:pic>
      <p:pic>
        <p:nvPicPr>
          <p:cNvPr id="13" name="Picture 12">
            <a:extLst>
              <a:ext uri="{FF2B5EF4-FFF2-40B4-BE49-F238E27FC236}">
                <a16:creationId xmlns:a16="http://schemas.microsoft.com/office/drawing/2014/main" id="{EBEF7DC7-AD89-4248-838E-F162BDA38027}"/>
              </a:ext>
            </a:extLst>
          </p:cNvPr>
          <p:cNvPicPr>
            <a:picLocks noChangeAspect="1"/>
          </p:cNvPicPr>
          <p:nvPr/>
        </p:nvPicPr>
        <p:blipFill rotWithShape="1">
          <a:blip r:embed="rId9"/>
          <a:srcRect b="73205"/>
          <a:stretch/>
        </p:blipFill>
        <p:spPr>
          <a:xfrm>
            <a:off x="4327273" y="4058864"/>
            <a:ext cx="3654810" cy="580869"/>
          </a:xfrm>
          <a:prstGeom prst="rect">
            <a:avLst/>
          </a:prstGeom>
        </p:spPr>
      </p:pic>
    </p:spTree>
    <p:extLst>
      <p:ext uri="{BB962C8B-B14F-4D97-AF65-F5344CB8AC3E}">
        <p14:creationId xmlns:p14="http://schemas.microsoft.com/office/powerpoint/2010/main" val="2149777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7B8E-E8E7-C940-A8E7-00066C18B4CE}"/>
              </a:ext>
            </a:extLst>
          </p:cNvPr>
          <p:cNvSpPr>
            <a:spLocks noGrp="1"/>
          </p:cNvSpPr>
          <p:nvPr>
            <p:ph type="title"/>
          </p:nvPr>
        </p:nvSpPr>
        <p:spPr/>
        <p:txBody>
          <a:bodyPr/>
          <a:lstStyle/>
          <a:p>
            <a:r>
              <a:rPr lang="en-US" dirty="0"/>
              <a:t>Solve for the stress from the strain</a:t>
            </a:r>
          </a:p>
        </p:txBody>
      </p:sp>
      <p:sp>
        <p:nvSpPr>
          <p:cNvPr id="3" name="Content Placeholder 2">
            <a:extLst>
              <a:ext uri="{FF2B5EF4-FFF2-40B4-BE49-F238E27FC236}">
                <a16:creationId xmlns:a16="http://schemas.microsoft.com/office/drawing/2014/main" id="{9238E989-B394-1B47-B414-17F732EDEFF7}"/>
              </a:ext>
            </a:extLst>
          </p:cNvPr>
          <p:cNvSpPr>
            <a:spLocks noGrp="1"/>
          </p:cNvSpPr>
          <p:nvPr>
            <p:ph idx="1"/>
          </p:nvPr>
        </p:nvSpPr>
        <p:spPr>
          <a:xfrm>
            <a:off x="609600" y="2160495"/>
            <a:ext cx="10972800" cy="1571246"/>
          </a:xfrm>
        </p:spPr>
        <p:txBody>
          <a:bodyPr/>
          <a:lstStyle/>
          <a:p>
            <a:r>
              <a:rPr lang="en-US" dirty="0"/>
              <a:t>Assume isotropic materials</a:t>
            </a:r>
          </a:p>
          <a:p>
            <a:r>
              <a:rPr lang="en-US" dirty="0"/>
              <a:t>Can perform matrix multiplication for the calculation of the stress, given the displacements</a:t>
            </a:r>
          </a:p>
          <a:p>
            <a:endParaRPr lang="en-US" dirty="0"/>
          </a:p>
        </p:txBody>
      </p:sp>
      <p:sp>
        <p:nvSpPr>
          <p:cNvPr id="4" name="Slide Number Placeholder 3">
            <a:extLst>
              <a:ext uri="{FF2B5EF4-FFF2-40B4-BE49-F238E27FC236}">
                <a16:creationId xmlns:a16="http://schemas.microsoft.com/office/drawing/2014/main" id="{765FEB6B-CD11-A842-96DF-21035E8B075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6" name="Picture 5" descr="latex-image-1.pdf">
            <a:extLst>
              <a:ext uri="{FF2B5EF4-FFF2-40B4-BE49-F238E27FC236}">
                <a16:creationId xmlns:a16="http://schemas.microsoft.com/office/drawing/2014/main" id="{45A0E69B-6BBF-5441-A8DA-3A4052CFC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44" y="3812146"/>
            <a:ext cx="8001000" cy="1231900"/>
          </a:xfrm>
          <a:prstGeom prst="rect">
            <a:avLst/>
          </a:prstGeom>
        </p:spPr>
      </p:pic>
    </p:spTree>
    <p:extLst>
      <p:ext uri="{BB962C8B-B14F-4D97-AF65-F5344CB8AC3E}">
        <p14:creationId xmlns:p14="http://schemas.microsoft.com/office/powerpoint/2010/main" val="215697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1307-3824-C543-AB7F-ADF93E824A5D}"/>
              </a:ext>
            </a:extLst>
          </p:cNvPr>
          <p:cNvSpPr>
            <a:spLocks noGrp="1"/>
          </p:cNvSpPr>
          <p:nvPr>
            <p:ph type="title"/>
          </p:nvPr>
        </p:nvSpPr>
        <p:spPr/>
        <p:txBody>
          <a:bodyPr/>
          <a:lstStyle/>
          <a:p>
            <a:r>
              <a:rPr lang="en-US" dirty="0"/>
              <a:t>Further simplify the problem to be 1D</a:t>
            </a:r>
          </a:p>
        </p:txBody>
      </p:sp>
      <p:sp>
        <p:nvSpPr>
          <p:cNvPr id="3" name="Content Placeholder 2">
            <a:extLst>
              <a:ext uri="{FF2B5EF4-FFF2-40B4-BE49-F238E27FC236}">
                <a16:creationId xmlns:a16="http://schemas.microsoft.com/office/drawing/2014/main" id="{E440E75F-BDF3-D247-B981-9F35E4CFA0B1}"/>
              </a:ext>
            </a:extLst>
          </p:cNvPr>
          <p:cNvSpPr>
            <a:spLocks noGrp="1"/>
          </p:cNvSpPr>
          <p:nvPr>
            <p:ph idx="1"/>
          </p:nvPr>
        </p:nvSpPr>
        <p:spPr>
          <a:xfrm>
            <a:off x="648019" y="3202096"/>
            <a:ext cx="10972800" cy="2127906"/>
          </a:xfrm>
        </p:spPr>
        <p:txBody>
          <a:bodyPr/>
          <a:lstStyle/>
          <a:p>
            <a:r>
              <a:rPr lang="en-US" dirty="0"/>
              <a:t>No change in Z:</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FDA0A9E-EDF6-2F43-8DFA-7779130675EB}"/>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descr="latex-image-1.pdf">
            <a:extLst>
              <a:ext uri="{FF2B5EF4-FFF2-40B4-BE49-F238E27FC236}">
                <a16:creationId xmlns:a16="http://schemas.microsoft.com/office/drawing/2014/main" id="{F13CB1A3-DFCF-E84F-97B4-3983A4302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603" y="2049277"/>
            <a:ext cx="2717800" cy="533400"/>
          </a:xfrm>
          <a:prstGeom prst="rect">
            <a:avLst/>
          </a:prstGeom>
        </p:spPr>
      </p:pic>
      <p:pic>
        <p:nvPicPr>
          <p:cNvPr id="6" name="Picture 5" descr="latex-image-1.pdf">
            <a:extLst>
              <a:ext uri="{FF2B5EF4-FFF2-40B4-BE49-F238E27FC236}">
                <a16:creationId xmlns:a16="http://schemas.microsoft.com/office/drawing/2014/main" id="{8C5CF162-EF89-D74B-B8D7-F828CA040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994" y="2722741"/>
            <a:ext cx="1028700" cy="203200"/>
          </a:xfrm>
          <a:prstGeom prst="rect">
            <a:avLst/>
          </a:prstGeom>
        </p:spPr>
      </p:pic>
      <p:pic>
        <p:nvPicPr>
          <p:cNvPr id="7" name="Picture 6" descr="latex-image-1.pdf">
            <a:extLst>
              <a:ext uri="{FF2B5EF4-FFF2-40B4-BE49-F238E27FC236}">
                <a16:creationId xmlns:a16="http://schemas.microsoft.com/office/drawing/2014/main" id="{B3E60D03-24EF-0E4F-AB00-1B7248B30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19" y="2661668"/>
            <a:ext cx="2053590" cy="321310"/>
          </a:xfrm>
          <a:prstGeom prst="rect">
            <a:avLst/>
          </a:prstGeom>
        </p:spPr>
      </p:pic>
      <p:pic>
        <p:nvPicPr>
          <p:cNvPr id="8" name="Picture 7" descr="latex-image-1.pdf">
            <a:extLst>
              <a:ext uri="{FF2B5EF4-FFF2-40B4-BE49-F238E27FC236}">
                <a16:creationId xmlns:a16="http://schemas.microsoft.com/office/drawing/2014/main" id="{9458A795-BA0C-F148-A6F6-8CEA551FE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377" y="2200218"/>
            <a:ext cx="2730500" cy="279400"/>
          </a:xfrm>
          <a:prstGeom prst="rect">
            <a:avLst/>
          </a:prstGeom>
        </p:spPr>
      </p:pic>
      <p:pic>
        <p:nvPicPr>
          <p:cNvPr id="9" name="Picture 8" descr="latex-image-1.pdf">
            <a:extLst>
              <a:ext uri="{FF2B5EF4-FFF2-40B4-BE49-F238E27FC236}">
                <a16:creationId xmlns:a16="http://schemas.microsoft.com/office/drawing/2014/main" id="{E3A4E809-B45A-954F-923A-BA8BDCAAC56F}"/>
              </a:ext>
            </a:extLst>
          </p:cNvPr>
          <p:cNvPicPr>
            <a:picLocks noChangeAspect="1"/>
          </p:cNvPicPr>
          <p:nvPr/>
        </p:nvPicPr>
        <p:blipFill rotWithShape="1">
          <a:blip r:embed="rId6">
            <a:extLst>
              <a:ext uri="{28A0092B-C50C-407E-A947-70E740481C1C}">
                <a14:useLocalDpi xmlns:a14="http://schemas.microsoft.com/office/drawing/2010/main" val="0"/>
              </a:ext>
            </a:extLst>
          </a:blip>
          <a:srcRect l="1" r="48852"/>
          <a:stretch/>
        </p:blipFill>
        <p:spPr>
          <a:xfrm>
            <a:off x="2675096" y="4105996"/>
            <a:ext cx="3098426" cy="622300"/>
          </a:xfrm>
          <a:prstGeom prst="rect">
            <a:avLst/>
          </a:prstGeom>
        </p:spPr>
      </p:pic>
      <p:grpSp>
        <p:nvGrpSpPr>
          <p:cNvPr id="11" name="Group 10">
            <a:extLst>
              <a:ext uri="{FF2B5EF4-FFF2-40B4-BE49-F238E27FC236}">
                <a16:creationId xmlns:a16="http://schemas.microsoft.com/office/drawing/2014/main" id="{7671C2DB-7367-D541-9940-7F3D92AC198C}"/>
              </a:ext>
            </a:extLst>
          </p:cNvPr>
          <p:cNvGrpSpPr/>
          <p:nvPr/>
        </p:nvGrpSpPr>
        <p:grpSpPr>
          <a:xfrm>
            <a:off x="6080377" y="4092805"/>
            <a:ext cx="2629141" cy="648682"/>
            <a:chOff x="1617503" y="3054713"/>
            <a:chExt cx="2269568" cy="531503"/>
          </a:xfrm>
        </p:grpSpPr>
        <p:pic>
          <p:nvPicPr>
            <p:cNvPr id="12" name="Picture 11">
              <a:extLst>
                <a:ext uri="{FF2B5EF4-FFF2-40B4-BE49-F238E27FC236}">
                  <a16:creationId xmlns:a16="http://schemas.microsoft.com/office/drawing/2014/main" id="{1FDBCF9E-34E9-064F-875C-362C186AF545}"/>
                </a:ext>
              </a:extLst>
            </p:cNvPr>
            <p:cNvPicPr>
              <a:picLocks noChangeAspect="1"/>
            </p:cNvPicPr>
            <p:nvPr/>
          </p:nvPicPr>
          <p:blipFill rotWithShape="1">
            <a:blip r:embed="rId7"/>
            <a:srcRect t="8389" r="38653" b="10303"/>
            <a:stretch/>
          </p:blipFill>
          <p:spPr>
            <a:xfrm>
              <a:off x="1617503" y="3054713"/>
              <a:ext cx="1847767" cy="531503"/>
            </a:xfrm>
            <a:prstGeom prst="rect">
              <a:avLst/>
            </a:prstGeom>
          </p:spPr>
        </p:pic>
        <p:pic>
          <p:nvPicPr>
            <p:cNvPr id="13" name="Picture 12">
              <a:extLst>
                <a:ext uri="{FF2B5EF4-FFF2-40B4-BE49-F238E27FC236}">
                  <a16:creationId xmlns:a16="http://schemas.microsoft.com/office/drawing/2014/main" id="{BBB83F34-12D5-B943-B136-D61AE35EB57C}"/>
                </a:ext>
              </a:extLst>
            </p:cNvPr>
            <p:cNvPicPr>
              <a:picLocks noChangeAspect="1"/>
            </p:cNvPicPr>
            <p:nvPr/>
          </p:nvPicPr>
          <p:blipFill rotWithShape="1">
            <a:blip r:embed="rId7"/>
            <a:srcRect l="85038" t="18712" b="20608"/>
            <a:stretch/>
          </p:blipFill>
          <p:spPr>
            <a:xfrm>
              <a:off x="3436407" y="3122187"/>
              <a:ext cx="450664" cy="396656"/>
            </a:xfrm>
            <a:prstGeom prst="rect">
              <a:avLst/>
            </a:prstGeom>
          </p:spPr>
        </p:pic>
      </p:grpSp>
      <p:pic>
        <p:nvPicPr>
          <p:cNvPr id="14" name="Picture 13" descr="latex-image-1.pdf">
            <a:extLst>
              <a:ext uri="{FF2B5EF4-FFF2-40B4-BE49-F238E27FC236}">
                <a16:creationId xmlns:a16="http://schemas.microsoft.com/office/drawing/2014/main" id="{C5B09682-1B58-2D43-BE17-7E6B584B67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9203" y="5403354"/>
            <a:ext cx="1828800" cy="622300"/>
          </a:xfrm>
          <a:prstGeom prst="rect">
            <a:avLst/>
          </a:prstGeom>
        </p:spPr>
      </p:pic>
      <p:pic>
        <p:nvPicPr>
          <p:cNvPr id="15" name="Picture 14" descr="latex-image-1.pdf">
            <a:extLst>
              <a:ext uri="{FF2B5EF4-FFF2-40B4-BE49-F238E27FC236}">
                <a16:creationId xmlns:a16="http://schemas.microsoft.com/office/drawing/2014/main" id="{1444CCA8-70BB-E74E-AD8C-C31B6EEB2F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6577" y="5420868"/>
            <a:ext cx="5118100" cy="622300"/>
          </a:xfrm>
          <a:prstGeom prst="rect">
            <a:avLst/>
          </a:prstGeom>
        </p:spPr>
      </p:pic>
    </p:spTree>
    <p:extLst>
      <p:ext uri="{BB962C8B-B14F-4D97-AF65-F5344CB8AC3E}">
        <p14:creationId xmlns:p14="http://schemas.microsoft.com/office/powerpoint/2010/main" val="297052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6D1F-E758-8047-A7B5-7CB665C8C792}"/>
              </a:ext>
            </a:extLst>
          </p:cNvPr>
          <p:cNvSpPr>
            <a:spLocks noGrp="1"/>
          </p:cNvSpPr>
          <p:nvPr>
            <p:ph type="title"/>
          </p:nvPr>
        </p:nvSpPr>
        <p:spPr/>
        <p:txBody>
          <a:bodyPr/>
          <a:lstStyle/>
          <a:p>
            <a:r>
              <a:rPr lang="en-US" dirty="0"/>
              <a:t>Determine the strain and stress in the pellet for 1D case</a:t>
            </a:r>
          </a:p>
        </p:txBody>
      </p:sp>
      <p:sp>
        <p:nvSpPr>
          <p:cNvPr id="3" name="Content Placeholder 2">
            <a:extLst>
              <a:ext uri="{FF2B5EF4-FFF2-40B4-BE49-F238E27FC236}">
                <a16:creationId xmlns:a16="http://schemas.microsoft.com/office/drawing/2014/main" id="{39111C9B-CFE5-FE4C-905A-6AEBAC3868EB}"/>
              </a:ext>
            </a:extLst>
          </p:cNvPr>
          <p:cNvSpPr>
            <a:spLocks noGrp="1"/>
          </p:cNvSpPr>
          <p:nvPr>
            <p:ph idx="1"/>
          </p:nvPr>
        </p:nvSpPr>
        <p:spPr/>
        <p:txBody>
          <a:bodyPr>
            <a:normAutofit fontScale="77500" lnSpcReduction="20000"/>
          </a:bodyPr>
          <a:lstStyle/>
          <a:p>
            <a:r>
              <a:rPr lang="en-US" dirty="0"/>
              <a:t>Assume the radial displacement in the fuel pellet is </a:t>
            </a:r>
            <a:r>
              <a:rPr lang="en-US" dirty="0" err="1"/>
              <a:t>u</a:t>
            </a:r>
            <a:r>
              <a:rPr lang="en-US" baseline="-25000" dirty="0" err="1"/>
              <a:t>r</a:t>
            </a:r>
            <a:r>
              <a:rPr lang="en-US" dirty="0"/>
              <a:t>(r) = 0.05r cm.</a:t>
            </a:r>
          </a:p>
          <a:p>
            <a:r>
              <a:rPr lang="en-US" dirty="0"/>
              <a:t>What is the strain tensor?						At the outer edge:</a:t>
            </a:r>
          </a:p>
          <a:p>
            <a:endParaRPr lang="en-US" dirty="0"/>
          </a:p>
          <a:p>
            <a:endParaRPr lang="en-US" dirty="0"/>
          </a:p>
          <a:p>
            <a:r>
              <a:rPr lang="en-US" dirty="0"/>
              <a:t>We are dealing with UO</a:t>
            </a:r>
            <a:r>
              <a:rPr lang="en-US" baseline="-25000" dirty="0"/>
              <a:t>2</a:t>
            </a:r>
            <a:r>
              <a:rPr lang="en-US" dirty="0"/>
              <a:t>, so E = 200 </a:t>
            </a:r>
            <a:r>
              <a:rPr lang="en-US" dirty="0" err="1"/>
              <a:t>GPa</a:t>
            </a:r>
            <a:r>
              <a:rPr lang="en-US" dirty="0"/>
              <a:t> and </a:t>
            </a:r>
            <a:r>
              <a:rPr lang="en-US" dirty="0" err="1"/>
              <a:t>ν</a:t>
            </a:r>
            <a:r>
              <a:rPr lang="en-US" dirty="0"/>
              <a:t> = 0.345</a:t>
            </a:r>
          </a:p>
          <a:p>
            <a:pPr lvl="1"/>
            <a:endParaRPr lang="en-US" dirty="0"/>
          </a:p>
          <a:p>
            <a:pPr lvl="1"/>
            <a:endParaRPr lang="en-US" dirty="0"/>
          </a:p>
          <a:p>
            <a:pPr lvl="1"/>
            <a:endParaRPr lang="en-US" dirty="0"/>
          </a:p>
          <a:p>
            <a:pPr lvl="1"/>
            <a:r>
              <a:rPr lang="en-US" dirty="0"/>
              <a:t>C</a:t>
            </a:r>
            <a:r>
              <a:rPr lang="en-US" baseline="-25000" dirty="0"/>
              <a:t>11</a:t>
            </a:r>
            <a:r>
              <a:rPr lang="en-US" dirty="0"/>
              <a:t> = E (1 – </a:t>
            </a:r>
            <a:r>
              <a:rPr lang="en-US" dirty="0" err="1"/>
              <a:t>ν</a:t>
            </a:r>
            <a:r>
              <a:rPr lang="en-US" dirty="0"/>
              <a:t>)/((1+ν)( 1–2 </a:t>
            </a:r>
            <a:r>
              <a:rPr lang="en-US" dirty="0" err="1"/>
              <a:t>ν</a:t>
            </a:r>
            <a:r>
              <a:rPr lang="en-US" dirty="0"/>
              <a:t>)) = 200*(1–0.345)/(1.345*(1–2*.345)) = 314.2 </a:t>
            </a:r>
            <a:r>
              <a:rPr lang="en-US" dirty="0" err="1"/>
              <a:t>Gpa</a:t>
            </a:r>
            <a:endParaRPr lang="en-US" dirty="0"/>
          </a:p>
          <a:p>
            <a:pPr lvl="1"/>
            <a:r>
              <a:rPr lang="en-US" dirty="0"/>
              <a:t>C</a:t>
            </a:r>
            <a:r>
              <a:rPr lang="en-US" baseline="-25000" dirty="0"/>
              <a:t>12</a:t>
            </a:r>
            <a:r>
              <a:rPr lang="en-US" dirty="0"/>
              <a:t> = E </a:t>
            </a:r>
            <a:r>
              <a:rPr lang="en-US" dirty="0" err="1"/>
              <a:t>ν</a:t>
            </a:r>
            <a:r>
              <a:rPr lang="en-US" dirty="0"/>
              <a:t>/((1+ν)( 1–2 </a:t>
            </a:r>
            <a:r>
              <a:rPr lang="en-US" dirty="0" err="1"/>
              <a:t>ν</a:t>
            </a:r>
            <a:r>
              <a:rPr lang="en-US" dirty="0"/>
              <a:t>)) = 200*0.345/(1.345*(1–2*.345)) = 165.5 </a:t>
            </a:r>
            <a:r>
              <a:rPr lang="en-US" dirty="0" err="1"/>
              <a:t>Gpa</a:t>
            </a:r>
            <a:endParaRPr lang="en-US" dirty="0"/>
          </a:p>
          <a:p>
            <a:r>
              <a:rPr lang="en-US" dirty="0"/>
              <a:t>Now we can calculate the stresses</a:t>
            </a:r>
          </a:p>
          <a:p>
            <a:pPr lvl="1"/>
            <a:r>
              <a:rPr lang="en-US" dirty="0" err="1"/>
              <a:t>σ</a:t>
            </a:r>
            <a:r>
              <a:rPr lang="en-US" baseline="-25000" dirty="0" err="1"/>
              <a:t>rr</a:t>
            </a:r>
            <a:r>
              <a:rPr lang="en-US" dirty="0"/>
              <a:t> = 0.05*314.2 + 0.05*165.5 = 23.98 </a:t>
            </a:r>
            <a:r>
              <a:rPr lang="en-US" dirty="0" err="1"/>
              <a:t>GPa</a:t>
            </a:r>
            <a:endParaRPr lang="en-US" dirty="0"/>
          </a:p>
          <a:p>
            <a:pPr lvl="1"/>
            <a:r>
              <a:rPr lang="en-US" dirty="0" err="1"/>
              <a:t>σ</a:t>
            </a:r>
            <a:r>
              <a:rPr lang="en-US" baseline="-25000" dirty="0" err="1"/>
              <a:t>θθ</a:t>
            </a:r>
            <a:r>
              <a:rPr lang="en-US" dirty="0"/>
              <a:t> = 0.05*165.5 + 0.05*314.2 = 23.98 </a:t>
            </a:r>
            <a:r>
              <a:rPr lang="en-US" dirty="0" err="1"/>
              <a:t>GPa</a:t>
            </a:r>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20E9A05-76DE-354E-91AD-9D840AAC0600}"/>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dirty="0"/>
          </a:p>
        </p:txBody>
      </p:sp>
      <p:pic>
        <p:nvPicPr>
          <p:cNvPr id="5" name="Picture 4" descr="latex-image-1.pdf">
            <a:extLst>
              <a:ext uri="{FF2B5EF4-FFF2-40B4-BE49-F238E27FC236}">
                <a16:creationId xmlns:a16="http://schemas.microsoft.com/office/drawing/2014/main" id="{0C31FBF3-A63A-AF4F-AC64-5527BDB6C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4" y="2522948"/>
            <a:ext cx="1550912" cy="527741"/>
          </a:xfrm>
          <a:prstGeom prst="rect">
            <a:avLst/>
          </a:prstGeom>
        </p:spPr>
      </p:pic>
      <p:pic>
        <p:nvPicPr>
          <p:cNvPr id="6" name="Picture 5" descr="latex-image-1.pdf">
            <a:extLst>
              <a:ext uri="{FF2B5EF4-FFF2-40B4-BE49-F238E27FC236}">
                <a16:creationId xmlns:a16="http://schemas.microsoft.com/office/drawing/2014/main" id="{79D9D4A1-F41B-C448-BEF5-0FC692521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0" y="2522947"/>
            <a:ext cx="1540142" cy="527741"/>
          </a:xfrm>
          <a:prstGeom prst="rect">
            <a:avLst/>
          </a:prstGeom>
        </p:spPr>
      </p:pic>
      <p:pic>
        <p:nvPicPr>
          <p:cNvPr id="7" name="Picture 6" descr="latex-image-1.pdf">
            <a:extLst>
              <a:ext uri="{FF2B5EF4-FFF2-40B4-BE49-F238E27FC236}">
                <a16:creationId xmlns:a16="http://schemas.microsoft.com/office/drawing/2014/main" id="{CB843610-6111-554F-8147-80A3F32CFD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711" y="3737711"/>
            <a:ext cx="4561253" cy="554594"/>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09643D7-4868-6143-B38C-B48118A08789}"/>
                  </a:ext>
                </a:extLst>
              </p:cNvPr>
              <p:cNvSpPr/>
              <p:nvPr/>
            </p:nvSpPr>
            <p:spPr>
              <a:xfrm>
                <a:off x="7328688" y="5342965"/>
                <a:ext cx="1609124" cy="5542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3.98</m:t>
                                </m:r>
                              </m:e>
                            </m:mr>
                            <m:mr>
                              <m:e>
                                <m:r>
                                  <a:rPr lang="en-US" b="0" i="1" smtClean="0">
                                    <a:latin typeface="Cambria Math" panose="02040503050406030204" pitchFamily="18" charset="0"/>
                                    <a:ea typeface="Cambria Math" panose="02040503050406030204" pitchFamily="18" charset="0"/>
                                  </a:rPr>
                                  <m:t>23.98</m:t>
                                </m:r>
                              </m:e>
                            </m:mr>
                          </m:m>
                        </m:e>
                      </m:d>
                    </m:oMath>
                  </m:oMathPara>
                </a14:m>
                <a:endParaRPr lang="en-US" dirty="0"/>
              </a:p>
            </p:txBody>
          </p:sp>
        </mc:Choice>
        <mc:Fallback xmlns="">
          <p:sp>
            <p:nvSpPr>
              <p:cNvPr id="9" name="Rectangle 8">
                <a:extLst>
                  <a:ext uri="{FF2B5EF4-FFF2-40B4-BE49-F238E27FC236}">
                    <a16:creationId xmlns:a16="http://schemas.microsoft.com/office/drawing/2014/main" id="{109643D7-4868-6143-B38C-B48118A08789}"/>
                  </a:ext>
                </a:extLst>
              </p:cNvPr>
              <p:cNvSpPr>
                <a:spLocks noRot="1" noChangeAspect="1" noMove="1" noResize="1" noEditPoints="1" noAdjustHandles="1" noChangeArrowheads="1" noChangeShapeType="1" noTextEdit="1"/>
              </p:cNvSpPr>
              <p:nvPr/>
            </p:nvSpPr>
            <p:spPr>
              <a:xfrm>
                <a:off x="7328688" y="5342965"/>
                <a:ext cx="1609124" cy="554254"/>
              </a:xfrm>
              <a:prstGeom prst="rect">
                <a:avLst/>
              </a:prstGeom>
              <a:blipFill>
                <a:blip r:embed="rId5"/>
                <a:stretch>
                  <a:fillRect b="-4545"/>
                </a:stretch>
              </a:blipFill>
            </p:spPr>
            <p:txBody>
              <a:bodyPr/>
              <a:lstStyle/>
              <a:p>
                <a:r>
                  <a:rPr lang="en-US">
                    <a:noFill/>
                  </a:rPr>
                  <a:t> </a:t>
                </a:r>
              </a:p>
            </p:txBody>
          </p:sp>
        </mc:Fallback>
      </mc:AlternateContent>
    </p:spTree>
    <p:extLst>
      <p:ext uri="{BB962C8B-B14F-4D97-AF65-F5344CB8AC3E}">
        <p14:creationId xmlns:p14="http://schemas.microsoft.com/office/powerpoint/2010/main" val="100959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AE9E-F1F4-2848-B301-6A7671E20787}"/>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38B7AFD4-C10F-0849-9920-AFB3F2BD4FC7}"/>
              </a:ext>
            </a:extLst>
          </p:cNvPr>
          <p:cNvSpPr>
            <a:spLocks noGrp="1"/>
          </p:cNvSpPr>
          <p:nvPr>
            <p:ph idx="1"/>
          </p:nvPr>
        </p:nvSpPr>
        <p:spPr/>
        <p:txBody>
          <a:bodyPr/>
          <a:lstStyle/>
          <a:p>
            <a:r>
              <a:rPr lang="en-US" dirty="0"/>
              <a:t>Compute the stress and strain tensors in the center and at the outer edge (r = 0.5 cm) in 1D axisymmetric coordinates in a fuel pellet with </a:t>
            </a:r>
            <a:r>
              <a:rPr lang="en-US" dirty="0" err="1"/>
              <a:t>u</a:t>
            </a:r>
            <a:r>
              <a:rPr lang="en-US" baseline="-25000" dirty="0" err="1"/>
              <a:t>r</a:t>
            </a:r>
            <a:r>
              <a:rPr lang="en-US" dirty="0"/>
              <a:t>(r) = r</a:t>
            </a:r>
            <a:r>
              <a:rPr lang="en-US" baseline="30000" dirty="0"/>
              <a:t>2</a:t>
            </a:r>
            <a:r>
              <a:rPr lang="en-US" dirty="0"/>
              <a:t>/5. C</a:t>
            </a:r>
            <a:r>
              <a:rPr lang="en-US" baseline="-25000" dirty="0"/>
              <a:t>11</a:t>
            </a:r>
            <a:r>
              <a:rPr lang="en-US" dirty="0"/>
              <a:t> = </a:t>
            </a:r>
            <a:r>
              <a:rPr lang="it-IT" dirty="0"/>
              <a:t>314.2 </a:t>
            </a:r>
            <a:r>
              <a:rPr lang="it-IT" dirty="0" err="1"/>
              <a:t>Gpa</a:t>
            </a:r>
            <a:r>
              <a:rPr lang="it-IT" dirty="0"/>
              <a:t>, C</a:t>
            </a:r>
            <a:r>
              <a:rPr lang="it-IT" baseline="-25000" dirty="0"/>
              <a:t>12</a:t>
            </a:r>
            <a:r>
              <a:rPr lang="it-IT" dirty="0"/>
              <a:t> = 165.5 </a:t>
            </a:r>
            <a:r>
              <a:rPr lang="it-IT" dirty="0" err="1"/>
              <a:t>Gpa</a:t>
            </a:r>
            <a:r>
              <a:rPr lang="it-IT" dirty="0"/>
              <a:t>.</a:t>
            </a:r>
            <a:r>
              <a:rPr lang="en-US" dirty="0"/>
              <a:t> </a:t>
            </a:r>
          </a:p>
          <a:p>
            <a:endParaRPr lang="en-US" dirty="0"/>
          </a:p>
        </p:txBody>
      </p:sp>
      <p:sp>
        <p:nvSpPr>
          <p:cNvPr id="4" name="Slide Number Placeholder 3">
            <a:extLst>
              <a:ext uri="{FF2B5EF4-FFF2-40B4-BE49-F238E27FC236}">
                <a16:creationId xmlns:a16="http://schemas.microsoft.com/office/drawing/2014/main" id="{50815A21-A478-7E44-BDD7-D1FB7A4E72D7}"/>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dirty="0"/>
          </a:p>
        </p:txBody>
      </p:sp>
      <p:pic>
        <p:nvPicPr>
          <p:cNvPr id="5" name="Picture 4" descr="latex-image-1.pdf">
            <a:extLst>
              <a:ext uri="{FF2B5EF4-FFF2-40B4-BE49-F238E27FC236}">
                <a16:creationId xmlns:a16="http://schemas.microsoft.com/office/drawing/2014/main" id="{4B7C2BDA-30FD-C540-984D-0E70C39C1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930322"/>
            <a:ext cx="1828800" cy="622300"/>
          </a:xfrm>
          <a:prstGeom prst="rect">
            <a:avLst/>
          </a:prstGeom>
        </p:spPr>
      </p:pic>
      <p:sp>
        <p:nvSpPr>
          <p:cNvPr id="7" name="Rectangle 6">
            <a:extLst>
              <a:ext uri="{FF2B5EF4-FFF2-40B4-BE49-F238E27FC236}">
                <a16:creationId xmlns:a16="http://schemas.microsoft.com/office/drawing/2014/main" id="{BEF33444-7889-9745-A152-15D84B373AC2}"/>
              </a:ext>
            </a:extLst>
          </p:cNvPr>
          <p:cNvSpPr/>
          <p:nvPr/>
        </p:nvSpPr>
        <p:spPr>
          <a:xfrm>
            <a:off x="1782501" y="3676591"/>
            <a:ext cx="8657864" cy="2862322"/>
          </a:xfrm>
          <a:prstGeom prst="rect">
            <a:avLst/>
          </a:prstGeom>
          <a:ln>
            <a:solidFill>
              <a:schemeClr val="tx2"/>
            </a:solidFill>
          </a:ln>
        </p:spPr>
        <p:txBody>
          <a:bodyPr wrap="square">
            <a:spAutoFit/>
          </a:bodyPr>
          <a:lstStyle/>
          <a:p>
            <a:pPr marL="285750" indent="-285750">
              <a:buFont typeface="Arial"/>
              <a:buChar char="•"/>
            </a:pPr>
            <a:r>
              <a:rPr lang="en-US" dirty="0"/>
              <a:t>First, calculate the strain tensor</a:t>
            </a:r>
          </a:p>
          <a:p>
            <a:pPr marL="285750" indent="-285750">
              <a:buFont typeface="Arial"/>
              <a:buChar char="•"/>
            </a:pPr>
            <a:r>
              <a:rPr lang="en-US" dirty="0" err="1"/>
              <a:t>ε</a:t>
            </a:r>
            <a:r>
              <a:rPr lang="en-US" baseline="-25000" dirty="0" err="1"/>
              <a:t>rr</a:t>
            </a:r>
            <a:r>
              <a:rPr lang="en-US" dirty="0"/>
              <a:t> = </a:t>
            </a:r>
            <a:r>
              <a:rPr lang="en-US" dirty="0" err="1"/>
              <a:t>u</a:t>
            </a:r>
            <a:r>
              <a:rPr lang="en-US" baseline="-25000" dirty="0" err="1"/>
              <a:t>r,r</a:t>
            </a:r>
            <a:r>
              <a:rPr lang="en-US" dirty="0"/>
              <a:t> = 2r/5</a:t>
            </a:r>
          </a:p>
          <a:p>
            <a:pPr marL="285750" indent="-285750">
              <a:buFont typeface="Arial"/>
              <a:buChar char="•"/>
            </a:pPr>
            <a:r>
              <a:rPr lang="en-US" dirty="0" err="1"/>
              <a:t>ε</a:t>
            </a:r>
            <a:r>
              <a:rPr lang="en-US" baseline="-25000" dirty="0" err="1"/>
              <a:t>θθ</a:t>
            </a:r>
            <a:r>
              <a:rPr lang="en-US" dirty="0"/>
              <a:t> = </a:t>
            </a:r>
            <a:r>
              <a:rPr lang="en-US" dirty="0" err="1"/>
              <a:t>u</a:t>
            </a:r>
            <a:r>
              <a:rPr lang="en-US" baseline="-25000" dirty="0" err="1"/>
              <a:t>r</a:t>
            </a:r>
            <a:r>
              <a:rPr lang="en-US" dirty="0"/>
              <a:t>/r = r/5</a:t>
            </a:r>
          </a:p>
          <a:p>
            <a:pPr marL="285750" indent="-285750">
              <a:buFont typeface="Arial"/>
              <a:buChar char="•"/>
            </a:pPr>
            <a:r>
              <a:rPr lang="en-US" dirty="0"/>
              <a:t>At the center there is no strain; at the outer edge</a:t>
            </a:r>
          </a:p>
          <a:p>
            <a:pPr marL="285750" indent="-285750">
              <a:buFont typeface="Arial"/>
              <a:buChar char="•"/>
            </a:pPr>
            <a:endParaRPr lang="en-US" dirty="0"/>
          </a:p>
          <a:p>
            <a:pPr marL="285750" indent="-285750">
              <a:buFont typeface="Arial"/>
              <a:buChar char="•"/>
            </a:pPr>
            <a:r>
              <a:rPr lang="en-US" dirty="0"/>
              <a:t>To calculate the stress, convert to a strain vector and multiply by elastic constant matrix</a:t>
            </a:r>
          </a:p>
          <a:p>
            <a:pPr marL="285750" indent="-285750">
              <a:buFont typeface="Arial"/>
              <a:buChar char="•"/>
            </a:pPr>
            <a:r>
              <a:rPr lang="en-US" dirty="0"/>
              <a:t>The stress in the center is zero</a:t>
            </a:r>
          </a:p>
          <a:p>
            <a:pPr marL="285750" indent="-285750">
              <a:buFont typeface="Arial"/>
              <a:buChar char="•"/>
            </a:pPr>
            <a:r>
              <a:rPr lang="en-US" dirty="0"/>
              <a:t>On the outer edge</a:t>
            </a:r>
          </a:p>
          <a:p>
            <a:pPr marL="742950" lvl="1" indent="-285750">
              <a:buFont typeface="Arial"/>
              <a:buChar char="•"/>
            </a:pPr>
            <a:r>
              <a:rPr lang="en-US" dirty="0" err="1"/>
              <a:t>σ</a:t>
            </a:r>
            <a:r>
              <a:rPr lang="en-US" baseline="-25000" dirty="0" err="1"/>
              <a:t>rr</a:t>
            </a:r>
            <a:r>
              <a:rPr lang="en-US" dirty="0"/>
              <a:t> = 0.2*314.2 + 0.1*165.5 = 79.4 </a:t>
            </a:r>
            <a:r>
              <a:rPr lang="en-US" dirty="0" err="1"/>
              <a:t>GPa</a:t>
            </a:r>
            <a:endParaRPr lang="en-US" dirty="0"/>
          </a:p>
          <a:p>
            <a:pPr marL="742950" lvl="1" indent="-285750">
              <a:buFont typeface="Arial"/>
              <a:buChar char="•"/>
            </a:pPr>
            <a:r>
              <a:rPr lang="en-US" dirty="0" err="1"/>
              <a:t>σ</a:t>
            </a:r>
            <a:r>
              <a:rPr lang="en-US" baseline="-25000" dirty="0" err="1"/>
              <a:t>θθ</a:t>
            </a:r>
            <a:r>
              <a:rPr lang="en-US" dirty="0"/>
              <a:t> = 0.1*314.2 + 0.2*165.5 = 64.52 </a:t>
            </a:r>
            <a:r>
              <a:rPr lang="en-US" dirty="0" err="1"/>
              <a:t>GPa</a:t>
            </a:r>
            <a:endParaRPr lang="en-US" dirty="0"/>
          </a:p>
        </p:txBody>
      </p:sp>
      <p:pic>
        <p:nvPicPr>
          <p:cNvPr id="8" name="Picture 7" descr="latex-image-1.pdf">
            <a:extLst>
              <a:ext uri="{FF2B5EF4-FFF2-40B4-BE49-F238E27FC236}">
                <a16:creationId xmlns:a16="http://schemas.microsoft.com/office/drawing/2014/main" id="{45CCADDB-787B-7142-AF4C-838966A4A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284" y="4368749"/>
            <a:ext cx="1409700" cy="558800"/>
          </a:xfrm>
          <a:prstGeom prst="rect">
            <a:avLst/>
          </a:prstGeom>
        </p:spPr>
      </p:pic>
    </p:spTree>
    <p:extLst>
      <p:ext uri="{BB962C8B-B14F-4D97-AF65-F5344CB8AC3E}">
        <p14:creationId xmlns:p14="http://schemas.microsoft.com/office/powerpoint/2010/main" val="1008905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much everything we have learned so far, nothing changes once the fuel and cladding reach steady state</a:t>
            </a:r>
          </a:p>
        </p:txBody>
      </p:sp>
      <p:pic>
        <p:nvPicPr>
          <p:cNvPr id="3" name="Picture 2">
            <a:extLst>
              <a:ext uri="{FF2B5EF4-FFF2-40B4-BE49-F238E27FC236}">
                <a16:creationId xmlns:a16="http://schemas.microsoft.com/office/drawing/2014/main" id="{E77835DD-3111-FABF-75E2-46B8B14F9957}"/>
              </a:ext>
            </a:extLst>
          </p:cNvPr>
          <p:cNvPicPr>
            <a:picLocks noChangeAspect="1"/>
          </p:cNvPicPr>
          <p:nvPr/>
        </p:nvPicPr>
        <p:blipFill>
          <a:blip r:embed="rId2"/>
          <a:stretch>
            <a:fillRect/>
          </a:stretch>
        </p:blipFill>
        <p:spPr>
          <a:xfrm>
            <a:off x="3149600" y="2091559"/>
            <a:ext cx="5892800" cy="4419600"/>
          </a:xfrm>
          <a:prstGeom prst="rect">
            <a:avLst/>
          </a:prstGeom>
        </p:spPr>
      </p:pic>
    </p:spTree>
    <p:extLst>
      <p:ext uri="{BB962C8B-B14F-4D97-AF65-F5344CB8AC3E}">
        <p14:creationId xmlns:p14="http://schemas.microsoft.com/office/powerpoint/2010/main" val="100334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1941" y="2249860"/>
            <a:ext cx="3767442" cy="387889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9769" y="2249860"/>
            <a:ext cx="4291021" cy="4034969"/>
          </a:xfrm>
          <a:prstGeom prst="rect">
            <a:avLst/>
          </a:prstGeom>
        </p:spPr>
      </p:pic>
      <p:sp>
        <p:nvSpPr>
          <p:cNvPr id="2" name="Title 1"/>
          <p:cNvSpPr>
            <a:spLocks noGrp="1"/>
          </p:cNvSpPr>
          <p:nvPr>
            <p:ph type="title"/>
          </p:nvPr>
        </p:nvSpPr>
        <p:spPr>
          <a:xfrm>
            <a:off x="609600" y="900114"/>
            <a:ext cx="10972800" cy="413679"/>
          </a:xfrm>
        </p:spPr>
        <p:txBody>
          <a:bodyPr/>
          <a:lstStyle/>
          <a:p>
            <a:r>
              <a:rPr lang="en-US" dirty="0"/>
              <a:t>Fuel is dynamic!</a:t>
            </a:r>
          </a:p>
        </p:txBody>
      </p:sp>
    </p:spTree>
    <p:extLst>
      <p:ext uri="{BB962C8B-B14F-4D97-AF65-F5344CB8AC3E}">
        <p14:creationId xmlns:p14="http://schemas.microsoft.com/office/powerpoint/2010/main" val="344870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D12-18CD-B14A-8569-BC4BC0DF6C4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0A6FA760-1496-0145-BE5A-C149CF8C614C}"/>
              </a:ext>
            </a:extLst>
          </p:cNvPr>
          <p:cNvSpPr>
            <a:spLocks noGrp="1"/>
          </p:cNvSpPr>
          <p:nvPr>
            <p:ph idx="1"/>
          </p:nvPr>
        </p:nvSpPr>
        <p:spPr/>
        <p:txBody>
          <a:bodyPr>
            <a:normAutofit/>
          </a:bodyPr>
          <a:lstStyle/>
          <a:p>
            <a:r>
              <a:rPr lang="en-US" dirty="0"/>
              <a:t>We derived two analytical solutions for the stress in a pressurized cylinder </a:t>
            </a:r>
          </a:p>
          <a:p>
            <a:pPr lvl="1"/>
            <a:r>
              <a:rPr lang="en-US" dirty="0"/>
              <a:t>Thin walled cylinder</a:t>
            </a:r>
          </a:p>
          <a:p>
            <a:pPr lvl="1"/>
            <a:r>
              <a:rPr lang="en-US" dirty="0"/>
              <a:t>Thick walled cylinder</a:t>
            </a:r>
          </a:p>
          <a:p>
            <a:r>
              <a:rPr lang="en-US" dirty="0"/>
              <a:t>Thermal expansion is a strain that doesn’t inherently cause stress</a:t>
            </a:r>
          </a:p>
          <a:p>
            <a:r>
              <a:rPr lang="en-US" dirty="0"/>
              <a:t>Thermal expansion can cause stress when there is a temperature gradient</a:t>
            </a:r>
          </a:p>
          <a:p>
            <a:r>
              <a:rPr lang="en-US" dirty="0"/>
              <a:t>We have analytical equations for thermal stresses </a:t>
            </a:r>
          </a:p>
          <a:p>
            <a:pPr lvl="1"/>
            <a:r>
              <a:rPr lang="en-US" dirty="0"/>
              <a:t>in the cladding</a:t>
            </a:r>
          </a:p>
          <a:p>
            <a:pPr lvl="1"/>
            <a:r>
              <a:rPr lang="en-US" dirty="0"/>
              <a:t>in the fuel</a:t>
            </a:r>
          </a:p>
          <a:p>
            <a:pPr lvl="1"/>
            <a:endParaRPr lang="en-US" dirty="0"/>
          </a:p>
          <a:p>
            <a:endParaRPr lang="en-US" dirty="0"/>
          </a:p>
        </p:txBody>
      </p:sp>
      <p:sp>
        <p:nvSpPr>
          <p:cNvPr id="4" name="Slide Number Placeholder 3">
            <a:extLst>
              <a:ext uri="{FF2B5EF4-FFF2-40B4-BE49-F238E27FC236}">
                <a16:creationId xmlns:a16="http://schemas.microsoft.com/office/drawing/2014/main" id="{01C0F03E-AAC3-0A43-8DBB-83D9575B7BA5}"/>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7665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143B-CF69-8C40-AB7C-96BADEC1067B}"/>
              </a:ext>
            </a:extLst>
          </p:cNvPr>
          <p:cNvSpPr>
            <a:spLocks noGrp="1"/>
          </p:cNvSpPr>
          <p:nvPr>
            <p:ph type="title"/>
          </p:nvPr>
        </p:nvSpPr>
        <p:spPr/>
        <p:txBody>
          <a:bodyPr/>
          <a:lstStyle/>
          <a:p>
            <a:r>
              <a:rPr lang="en-US" dirty="0"/>
              <a:t>Property changes due to microstructure evolution during reactor operation must be considered</a:t>
            </a:r>
          </a:p>
        </p:txBody>
      </p:sp>
      <p:sp>
        <p:nvSpPr>
          <p:cNvPr id="4" name="Slide Number Placeholder 3">
            <a:extLst>
              <a:ext uri="{FF2B5EF4-FFF2-40B4-BE49-F238E27FC236}">
                <a16:creationId xmlns:a16="http://schemas.microsoft.com/office/drawing/2014/main" id="{85A48EAC-B07C-0B4D-9A78-91859236E7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4255F991-E476-2C40-BD95-C70A6F0E4210}"/>
              </a:ext>
            </a:extLst>
          </p:cNvPr>
          <p:cNvGrpSpPr>
            <a:grpSpLocks noChangeAspect="1"/>
          </p:cNvGrpSpPr>
          <p:nvPr/>
        </p:nvGrpSpPr>
        <p:grpSpPr>
          <a:xfrm>
            <a:off x="1718604" y="1990209"/>
            <a:ext cx="8741098" cy="4663440"/>
            <a:chOff x="1447760" y="1968501"/>
            <a:chExt cx="9120188" cy="4865687"/>
          </a:xfrm>
        </p:grpSpPr>
        <p:pic>
          <p:nvPicPr>
            <p:cNvPr id="5" name="Picture 30" descr="b473147c-527d-419f-a8d7-d3a9f3d71929.jpg">
              <a:extLst>
                <a:ext uri="{FF2B5EF4-FFF2-40B4-BE49-F238E27FC236}">
                  <a16:creationId xmlns:a16="http://schemas.microsoft.com/office/drawing/2014/main" id="{53B27BCA-3AB6-4544-A931-D0853709259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9985" y="3911601"/>
              <a:ext cx="1541463" cy="115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eft-Right Arrow 5">
              <a:extLst>
                <a:ext uri="{FF2B5EF4-FFF2-40B4-BE49-F238E27FC236}">
                  <a16:creationId xmlns:a16="http://schemas.microsoft.com/office/drawing/2014/main" id="{CD895D0E-2C71-5D4F-B743-BC7207E25B0F}"/>
                </a:ext>
              </a:extLst>
            </p:cNvPr>
            <p:cNvSpPr/>
            <p:nvPr/>
          </p:nvSpPr>
          <p:spPr bwMode="auto">
            <a:xfrm>
              <a:off x="2768560" y="1968501"/>
              <a:ext cx="7388225" cy="133350"/>
            </a:xfrm>
            <a:prstGeom prst="lef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6600"/>
                </a:solidFill>
                <a:effectLst/>
                <a:uLnTx/>
                <a:uFillTx/>
                <a:latin typeface="Times New Roman" pitchFamily="18" charset="0"/>
                <a:ea typeface="+mn-ea"/>
                <a:cs typeface="+mn-cs"/>
              </a:endParaRPr>
            </a:p>
          </p:txBody>
        </p:sp>
        <p:cxnSp>
          <p:nvCxnSpPr>
            <p:cNvPr id="7" name="Straight Connector 5">
              <a:extLst>
                <a:ext uri="{FF2B5EF4-FFF2-40B4-BE49-F238E27FC236}">
                  <a16:creationId xmlns:a16="http://schemas.microsoft.com/office/drawing/2014/main" id="{FF37CD17-673D-474F-8AF2-2DC173D83F17}"/>
                </a:ext>
              </a:extLst>
            </p:cNvPr>
            <p:cNvCxnSpPr>
              <a:cxnSpLocks noChangeShapeType="1"/>
            </p:cNvCxnSpPr>
            <p:nvPr/>
          </p:nvCxnSpPr>
          <p:spPr bwMode="auto">
            <a:xfrm rot="5400000">
              <a:off x="282650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 name="Straight Connector 6">
              <a:extLst>
                <a:ext uri="{FF2B5EF4-FFF2-40B4-BE49-F238E27FC236}">
                  <a16:creationId xmlns:a16="http://schemas.microsoft.com/office/drawing/2014/main" id="{75BA7104-3BEC-8F49-9A57-9DE5739DED72}"/>
                </a:ext>
              </a:extLst>
            </p:cNvPr>
            <p:cNvCxnSpPr>
              <a:cxnSpLocks noChangeShapeType="1"/>
            </p:cNvCxnSpPr>
            <p:nvPr/>
          </p:nvCxnSpPr>
          <p:spPr bwMode="auto">
            <a:xfrm rot="5400000">
              <a:off x="42457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Connector 7">
              <a:extLst>
                <a:ext uri="{FF2B5EF4-FFF2-40B4-BE49-F238E27FC236}">
                  <a16:creationId xmlns:a16="http://schemas.microsoft.com/office/drawing/2014/main" id="{DD17C84E-773F-F24B-8032-24DDEB710C67}"/>
                </a:ext>
              </a:extLst>
            </p:cNvPr>
            <p:cNvCxnSpPr>
              <a:cxnSpLocks noChangeShapeType="1"/>
            </p:cNvCxnSpPr>
            <p:nvPr/>
          </p:nvCxnSpPr>
          <p:spPr bwMode="auto">
            <a:xfrm rot="5400000">
              <a:off x="5663367"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 name="Straight Connector 8">
              <a:extLst>
                <a:ext uri="{FF2B5EF4-FFF2-40B4-BE49-F238E27FC236}">
                  <a16:creationId xmlns:a16="http://schemas.microsoft.com/office/drawing/2014/main" id="{ED8E704A-0E54-6449-99B2-539E417A8CA2}"/>
                </a:ext>
              </a:extLst>
            </p:cNvPr>
            <p:cNvCxnSpPr>
              <a:cxnSpLocks noChangeShapeType="1"/>
            </p:cNvCxnSpPr>
            <p:nvPr/>
          </p:nvCxnSpPr>
          <p:spPr bwMode="auto">
            <a:xfrm rot="5400000">
              <a:off x="7082592"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1" name="Straight Connector 10">
              <a:extLst>
                <a:ext uri="{FF2B5EF4-FFF2-40B4-BE49-F238E27FC236}">
                  <a16:creationId xmlns:a16="http://schemas.microsoft.com/office/drawing/2014/main" id="{F715C75C-0894-AF4D-951B-64C683CDA8EA}"/>
                </a:ext>
              </a:extLst>
            </p:cNvPr>
            <p:cNvCxnSpPr>
              <a:cxnSpLocks noChangeShapeType="1"/>
            </p:cNvCxnSpPr>
            <p:nvPr/>
          </p:nvCxnSpPr>
          <p:spPr bwMode="auto">
            <a:xfrm rot="5400000">
              <a:off x="85002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2" name="Straight Connector 12">
              <a:extLst>
                <a:ext uri="{FF2B5EF4-FFF2-40B4-BE49-F238E27FC236}">
                  <a16:creationId xmlns:a16="http://schemas.microsoft.com/office/drawing/2014/main" id="{9A9526D6-27DC-F546-B4FC-6E26C9B4C444}"/>
                </a:ext>
              </a:extLst>
            </p:cNvPr>
            <p:cNvCxnSpPr>
              <a:cxnSpLocks noChangeShapeType="1"/>
            </p:cNvCxnSpPr>
            <p:nvPr/>
          </p:nvCxnSpPr>
          <p:spPr bwMode="auto">
            <a:xfrm rot="5400000">
              <a:off x="991945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13" name="Group 12">
              <a:extLst>
                <a:ext uri="{FF2B5EF4-FFF2-40B4-BE49-F238E27FC236}">
                  <a16:creationId xmlns:a16="http://schemas.microsoft.com/office/drawing/2014/main" id="{6E13CDAF-6A7A-0144-96B0-A6978E63323E}"/>
                </a:ext>
              </a:extLst>
            </p:cNvPr>
            <p:cNvGrpSpPr>
              <a:grpSpLocks/>
            </p:cNvGrpSpPr>
            <p:nvPr/>
          </p:nvGrpSpPr>
          <p:grpSpPr bwMode="auto">
            <a:xfrm>
              <a:off x="3682960" y="2300288"/>
              <a:ext cx="2632075" cy="4533900"/>
              <a:chOff x="2213503" y="2324100"/>
              <a:chExt cx="2631751" cy="4533900"/>
            </a:xfrm>
          </p:grpSpPr>
          <p:sp>
            <p:nvSpPr>
              <p:cNvPr id="14" name="TextBox 13">
                <a:extLst>
                  <a:ext uri="{FF2B5EF4-FFF2-40B4-BE49-F238E27FC236}">
                    <a16:creationId xmlns:a16="http://schemas.microsoft.com/office/drawing/2014/main" id="{0B0471F4-2466-9146-BCB3-50B1C05013DB}"/>
                  </a:ext>
                </a:extLst>
              </p:cNvPr>
              <p:cNvSpPr txBox="1"/>
              <p:nvPr/>
            </p:nvSpPr>
            <p:spPr>
              <a:xfrm>
                <a:off x="2897632" y="2324100"/>
                <a:ext cx="1947622" cy="12779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Mid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diffusion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clustering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gas segregation to GB and voids</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nucleation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nvGrpSpPr>
              <p:cNvPr id="15" name="Group 28">
                <a:extLst>
                  <a:ext uri="{FF2B5EF4-FFF2-40B4-BE49-F238E27FC236}">
                    <a16:creationId xmlns:a16="http://schemas.microsoft.com/office/drawing/2014/main" id="{DC36340F-4E35-2344-B15F-A09C8A227AC9}"/>
                  </a:ext>
                </a:extLst>
              </p:cNvPr>
              <p:cNvGrpSpPr>
                <a:grpSpLocks noChangeAspect="1"/>
              </p:cNvGrpSpPr>
              <p:nvPr/>
            </p:nvGrpSpPr>
            <p:grpSpPr bwMode="auto">
              <a:xfrm>
                <a:off x="3064801" y="3505200"/>
                <a:ext cx="1624013" cy="1890713"/>
                <a:chOff x="5925856" y="2306638"/>
                <a:chExt cx="1562581" cy="1820306"/>
              </a:xfrm>
            </p:grpSpPr>
            <p:pic>
              <p:nvPicPr>
                <p:cNvPr id="17" name="Picture 10">
                  <a:extLst>
                    <a:ext uri="{FF2B5EF4-FFF2-40B4-BE49-F238E27FC236}">
                      <a16:creationId xmlns:a16="http://schemas.microsoft.com/office/drawing/2014/main" id="{741D4D4D-25C7-A145-81A0-993E2FD4C7F8}"/>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097589" y="2306638"/>
                  <a:ext cx="1296988"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8231320-218C-CD43-990A-4A7D5936F006}"/>
                    </a:ext>
                  </a:extLst>
                </p:cNvPr>
                <p:cNvSpPr txBox="1">
                  <a:spLocks noChangeArrowheads="1"/>
                </p:cNvSpPr>
                <p:nvPr/>
              </p:nvSpPr>
              <p:spPr bwMode="auto">
                <a:xfrm>
                  <a:off x="5925856" y="3919538"/>
                  <a:ext cx="1562581" cy="207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Zinkle and Singh 2000</a:t>
                  </a:r>
                </a:p>
              </p:txBody>
            </p:sp>
          </p:grpSp>
          <p:pic>
            <p:nvPicPr>
              <p:cNvPr id="16" name="Picture 3" descr="fuel.pdf">
                <a:extLst>
                  <a:ext uri="{FF2B5EF4-FFF2-40B4-BE49-F238E27FC236}">
                    <a16:creationId xmlns:a16="http://schemas.microsoft.com/office/drawing/2014/main" id="{F04C9481-EA44-AF48-80C9-7CA6F91802E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3503" y="5359400"/>
                <a:ext cx="2046288"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588C2DC-D90B-9744-853E-F4F6C408C76C}"/>
                </a:ext>
              </a:extLst>
            </p:cNvPr>
            <p:cNvGrpSpPr>
              <a:grpSpLocks/>
            </p:cNvGrpSpPr>
            <p:nvPr/>
          </p:nvGrpSpPr>
          <p:grpSpPr bwMode="auto">
            <a:xfrm>
              <a:off x="6061035" y="2300288"/>
              <a:ext cx="2471738" cy="4244975"/>
              <a:chOff x="4591264" y="2324100"/>
              <a:chExt cx="2471727" cy="4244270"/>
            </a:xfrm>
          </p:grpSpPr>
          <p:sp>
            <p:nvSpPr>
              <p:cNvPr id="21" name="TextBox 20">
                <a:extLst>
                  <a:ext uri="{FF2B5EF4-FFF2-40B4-BE49-F238E27FC236}">
                    <a16:creationId xmlns:a16="http://schemas.microsoft.com/office/drawing/2014/main" id="{4143EA9F-E619-4645-8B23-589E99792613}"/>
                  </a:ext>
                </a:extLst>
              </p:cNvPr>
              <p:cNvSpPr txBox="1"/>
              <p:nvPr/>
            </p:nvSpPr>
            <p:spPr>
              <a:xfrm>
                <a:off x="4845263" y="2324100"/>
                <a:ext cx="2217728" cy="1277726"/>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Late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product swelling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percolation and fission gas release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creep</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creep</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2" name="Picture 33">
                <a:extLst>
                  <a:ext uri="{FF2B5EF4-FFF2-40B4-BE49-F238E27FC236}">
                    <a16:creationId xmlns:a16="http://schemas.microsoft.com/office/drawing/2014/main" id="{F954FF08-2648-4A4A-A50E-E26FCC17E9B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3936" y="3602038"/>
                <a:ext cx="1688747" cy="1186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 Box 11">
                <a:extLst>
                  <a:ext uri="{FF2B5EF4-FFF2-40B4-BE49-F238E27FC236}">
                    <a16:creationId xmlns:a16="http://schemas.microsoft.com/office/drawing/2014/main" id="{FE88E69B-5C2E-8E44-AA1B-C0E9CE2EA72D}"/>
                  </a:ext>
                </a:extLst>
              </p:cNvPr>
              <p:cNvSpPr txBox="1">
                <a:spLocks noChangeArrowheads="1"/>
              </p:cNvSpPr>
              <p:nvPr/>
            </p:nvSpPr>
            <p:spPr bwMode="auto">
              <a:xfrm>
                <a:off x="5041071" y="3426005"/>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Brohan 2000</a:t>
                </a:r>
              </a:p>
            </p:txBody>
          </p:sp>
          <p:pic>
            <p:nvPicPr>
              <p:cNvPr id="24" name="Picture 3">
                <a:extLst>
                  <a:ext uri="{FF2B5EF4-FFF2-40B4-BE49-F238E27FC236}">
                    <a16:creationId xmlns:a16="http://schemas.microsoft.com/office/drawing/2014/main" id="{373E02C0-D877-E642-B15D-392BCBF218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1264" y="5034845"/>
                <a:ext cx="1981200"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5" name="TextBox 36">
              <a:extLst>
                <a:ext uri="{FF2B5EF4-FFF2-40B4-BE49-F238E27FC236}">
                  <a16:creationId xmlns:a16="http://schemas.microsoft.com/office/drawing/2014/main" id="{8EE877AE-5EC0-DB47-8CA3-DD449D1BD3F9}"/>
                </a:ext>
              </a:extLst>
            </p:cNvPr>
            <p:cNvSpPr txBox="1">
              <a:spLocks noChangeArrowheads="1"/>
            </p:cNvSpPr>
            <p:nvPr/>
          </p:nvSpPr>
          <p:spPr bwMode="auto">
            <a:xfrm>
              <a:off x="2487573" y="2101851"/>
              <a:ext cx="152717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Insertion in reactor</a:t>
              </a:r>
            </a:p>
          </p:txBody>
        </p:sp>
        <p:sp>
          <p:nvSpPr>
            <p:cNvPr id="26" name="TextBox 38">
              <a:extLst>
                <a:ext uri="{FF2B5EF4-FFF2-40B4-BE49-F238E27FC236}">
                  <a16:creationId xmlns:a16="http://schemas.microsoft.com/office/drawing/2014/main" id="{94F9C592-09A4-7541-8615-DD8D34B555D6}"/>
                </a:ext>
              </a:extLst>
            </p:cNvPr>
            <p:cNvSpPr txBox="1">
              <a:spLocks noChangeArrowheads="1"/>
            </p:cNvSpPr>
            <p:nvPr/>
          </p:nvSpPr>
          <p:spPr bwMode="auto">
            <a:xfrm>
              <a:off x="8845510" y="2052638"/>
              <a:ext cx="15446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Removal from reactor</a:t>
              </a:r>
            </a:p>
          </p:txBody>
        </p:sp>
        <p:pic>
          <p:nvPicPr>
            <p:cNvPr id="27" name="Picture 3">
              <a:extLst>
                <a:ext uri="{FF2B5EF4-FFF2-40B4-BE49-F238E27FC236}">
                  <a16:creationId xmlns:a16="http://schemas.microsoft.com/office/drawing/2014/main" id="{0F0A476F-7933-E743-9505-A8576396618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69985" y="5086351"/>
              <a:ext cx="2138363"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32">
              <a:extLst>
                <a:ext uri="{FF2B5EF4-FFF2-40B4-BE49-F238E27FC236}">
                  <a16:creationId xmlns:a16="http://schemas.microsoft.com/office/drawing/2014/main" id="{ABE53636-9ADD-0D48-B0B8-3BAE047B4968}"/>
                </a:ext>
              </a:extLst>
            </p:cNvPr>
            <p:cNvGrpSpPr>
              <a:grpSpLocks/>
            </p:cNvGrpSpPr>
            <p:nvPr/>
          </p:nvGrpSpPr>
          <p:grpSpPr bwMode="auto">
            <a:xfrm>
              <a:off x="1822410" y="6164263"/>
              <a:ext cx="1509713" cy="661988"/>
              <a:chOff x="4861299" y="4871262"/>
              <a:chExt cx="4282701" cy="1849438"/>
            </a:xfrm>
          </p:grpSpPr>
          <p:pic>
            <p:nvPicPr>
              <p:cNvPr id="29" name="Picture 2">
                <a:extLst>
                  <a:ext uri="{FF2B5EF4-FFF2-40B4-BE49-F238E27FC236}">
                    <a16:creationId xmlns:a16="http://schemas.microsoft.com/office/drawing/2014/main" id="{A2E651D9-C55A-0E44-87CC-B5C3058E83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61299" y="4901425"/>
                <a:ext cx="1819275" cy="174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27E17C1-10C9-F240-8058-AA8A81C9CD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05800" y="5196700"/>
                <a:ext cx="838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2">
                <a:extLst>
                  <a:ext uri="{FF2B5EF4-FFF2-40B4-BE49-F238E27FC236}">
                    <a16:creationId xmlns:a16="http://schemas.microsoft.com/office/drawing/2014/main" id="{B5200742-01FF-C548-B36E-1FF0D6BA10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48824" y="4871262"/>
                <a:ext cx="1725475" cy="184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 name="TextBox 31">
              <a:extLst>
                <a:ext uri="{FF2B5EF4-FFF2-40B4-BE49-F238E27FC236}">
                  <a16:creationId xmlns:a16="http://schemas.microsoft.com/office/drawing/2014/main" id="{AEFC4395-128D-7743-BE86-BC8DD9088360}"/>
                </a:ext>
              </a:extLst>
            </p:cNvPr>
            <p:cNvSpPr txBox="1"/>
            <p:nvPr/>
          </p:nvSpPr>
          <p:spPr>
            <a:xfrm>
              <a:off x="1447760" y="2798763"/>
              <a:ext cx="2009775" cy="11080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Fabrication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Sintered UO</a:t>
              </a:r>
              <a:r>
                <a:rPr kumimoji="0" lang="en-US" sz="1100" b="0" i="0" u="none" strike="noStrike" kern="1200" cap="none" spc="0" normalizeH="0" baseline="30000" noProof="0" dirty="0">
                  <a:ln>
                    <a:noFill/>
                  </a:ln>
                  <a:solidFill>
                    <a:srgbClr val="000000"/>
                  </a:solidFill>
                  <a:effectLst/>
                  <a:uLnTx/>
                  <a:uFillTx/>
                  <a:latin typeface="Arial" charset="0"/>
                  <a:ea typeface="ＭＳ Ｐゴシック" charset="0"/>
                </a:rPr>
                <a:t>2</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Height 2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Diameter 1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~10 </a:t>
              </a:r>
              <a:r>
                <a:rPr kumimoji="0" lang="en-US" sz="1100" b="0" i="0" u="none" strike="noStrike" kern="1200" cap="none" spc="0" normalizeH="0" baseline="0" noProof="0" dirty="0" err="1">
                  <a:ln>
                    <a:noFill/>
                  </a:ln>
                  <a:solidFill>
                    <a:srgbClr val="000000"/>
                  </a:solidFill>
                  <a:effectLst/>
                  <a:uLnTx/>
                  <a:uFillTx/>
                  <a:latin typeface="Arial" charset="0"/>
                  <a:ea typeface="ＭＳ Ｐゴシック" charset="0"/>
                </a:rPr>
                <a:t>μm</a:t>
              </a: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 grain size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Density &gt; 95%</a:t>
              </a:r>
            </a:p>
          </p:txBody>
        </p:sp>
        <p:sp>
          <p:nvSpPr>
            <p:cNvPr id="33" name="Text Box 11">
              <a:extLst>
                <a:ext uri="{FF2B5EF4-FFF2-40B4-BE49-F238E27FC236}">
                  <a16:creationId xmlns:a16="http://schemas.microsoft.com/office/drawing/2014/main" id="{A8E2F91B-4A18-7E41-9861-23F434140C59}"/>
                </a:ext>
              </a:extLst>
            </p:cNvPr>
            <p:cNvSpPr txBox="1">
              <a:spLocks noChangeArrowheads="1"/>
            </p:cNvSpPr>
            <p:nvPr/>
          </p:nvSpPr>
          <p:spPr bwMode="auto">
            <a:xfrm>
              <a:off x="1549360" y="4924426"/>
              <a:ext cx="19748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From Pedro Peralta, ASU</a:t>
              </a:r>
            </a:p>
          </p:txBody>
        </p:sp>
        <p:grpSp>
          <p:nvGrpSpPr>
            <p:cNvPr id="34" name="Group 33">
              <a:extLst>
                <a:ext uri="{FF2B5EF4-FFF2-40B4-BE49-F238E27FC236}">
                  <a16:creationId xmlns:a16="http://schemas.microsoft.com/office/drawing/2014/main" id="{60E1805B-E1CA-A847-BB1F-98A1EB3E4534}"/>
                </a:ext>
              </a:extLst>
            </p:cNvPr>
            <p:cNvGrpSpPr>
              <a:grpSpLocks/>
            </p:cNvGrpSpPr>
            <p:nvPr/>
          </p:nvGrpSpPr>
          <p:grpSpPr bwMode="auto">
            <a:xfrm>
              <a:off x="8110498" y="2300288"/>
              <a:ext cx="2457450" cy="4464050"/>
              <a:chOff x="6641284" y="2324100"/>
              <a:chExt cx="2455986" cy="4463537"/>
            </a:xfrm>
          </p:grpSpPr>
          <p:sp>
            <p:nvSpPr>
              <p:cNvPr id="35" name="TextBox 34">
                <a:extLst>
                  <a:ext uri="{FF2B5EF4-FFF2-40B4-BE49-F238E27FC236}">
                    <a16:creationId xmlns:a16="http://schemas.microsoft.com/office/drawing/2014/main" id="{0135F58B-EADD-324E-8540-7DBD3A3440A6}"/>
                  </a:ext>
                </a:extLst>
              </p:cNvPr>
              <p:cNvSpPr txBox="1"/>
              <p:nvPr/>
            </p:nvSpPr>
            <p:spPr>
              <a:xfrm>
                <a:off x="6991912" y="2324100"/>
                <a:ext cx="2105358" cy="110794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failure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Pellet/cladding interaction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corrosion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fracture</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6" name="Picture 1">
                <a:extLst>
                  <a:ext uri="{FF2B5EF4-FFF2-40B4-BE49-F238E27FC236}">
                    <a16:creationId xmlns:a16="http://schemas.microsoft.com/office/drawing/2014/main" id="{5072896E-25E1-C249-8C64-65076764E37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06703" y="5273669"/>
                <a:ext cx="2334285" cy="151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 Box 11">
                <a:extLst>
                  <a:ext uri="{FF2B5EF4-FFF2-40B4-BE49-F238E27FC236}">
                    <a16:creationId xmlns:a16="http://schemas.microsoft.com/office/drawing/2014/main" id="{70B8F336-1129-FE4B-9332-BE2C7E13123F}"/>
                  </a:ext>
                </a:extLst>
              </p:cNvPr>
              <p:cNvSpPr txBox="1">
                <a:spLocks noChangeArrowheads="1"/>
              </p:cNvSpPr>
              <p:nvPr/>
            </p:nvSpPr>
            <p:spPr bwMode="auto">
              <a:xfrm>
                <a:off x="7256463" y="5098349"/>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Santana et al. 2011</a:t>
                </a:r>
              </a:p>
            </p:txBody>
          </p:sp>
          <p:pic>
            <p:nvPicPr>
              <p:cNvPr id="38" name="Picture 2">
                <a:extLst>
                  <a:ext uri="{FF2B5EF4-FFF2-40B4-BE49-F238E27FC236}">
                    <a16:creationId xmlns:a16="http://schemas.microsoft.com/office/drawing/2014/main" id="{CFD9BD70-8612-774E-AF83-4B6F5C254F20}"/>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62991" y="3870638"/>
                <a:ext cx="1766314" cy="129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41">
                <a:extLst>
                  <a:ext uri="{FF2B5EF4-FFF2-40B4-BE49-F238E27FC236}">
                    <a16:creationId xmlns:a16="http://schemas.microsoft.com/office/drawing/2014/main" id="{671313DD-97EC-9B40-9583-AE5B4E24981A}"/>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641284" y="3077570"/>
                <a:ext cx="2455986" cy="760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5A5DD57E-9860-3A44-AF56-7E1A3C0A8E1B}"/>
                </a:ext>
              </a:extLst>
            </p:cNvPr>
            <p:cNvGrpSpPr>
              <a:grpSpLocks/>
            </p:cNvGrpSpPr>
            <p:nvPr/>
          </p:nvGrpSpPr>
          <p:grpSpPr bwMode="auto">
            <a:xfrm>
              <a:off x="2751098" y="2300288"/>
              <a:ext cx="1880879" cy="2726740"/>
              <a:chOff x="1280818" y="2324100"/>
              <a:chExt cx="1880489" cy="2726379"/>
            </a:xfrm>
          </p:grpSpPr>
          <p:sp>
            <p:nvSpPr>
              <p:cNvPr id="41" name="TextBox 40">
                <a:extLst>
                  <a:ext uri="{FF2B5EF4-FFF2-40B4-BE49-F238E27FC236}">
                    <a16:creationId xmlns:a16="http://schemas.microsoft.com/office/drawing/2014/main" id="{331D9FCF-70C7-EC45-BE65-EA90AFD798FF}"/>
                  </a:ext>
                </a:extLst>
              </p:cNvPr>
              <p:cNvSpPr txBox="1"/>
              <p:nvPr/>
            </p:nvSpPr>
            <p:spPr>
              <a:xfrm>
                <a:off x="1280818" y="2324100"/>
                <a:ext cx="1842705" cy="1277769"/>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Early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Thermal expansion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Fracture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and fission gas generation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Densification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42" name="Picture 4">
                <a:extLst>
                  <a:ext uri="{FF2B5EF4-FFF2-40B4-BE49-F238E27FC236}">
                    <a16:creationId xmlns:a16="http://schemas.microsoft.com/office/drawing/2014/main" id="{0FC71743-6082-654A-A5C3-70EA133E9EEB}"/>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590449" y="3462773"/>
                <a:ext cx="1570858" cy="1587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983182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9782-6677-D548-9076-64ABF22FDA28}"/>
              </a:ext>
            </a:extLst>
          </p:cNvPr>
          <p:cNvSpPr>
            <a:spLocks noGrp="1"/>
          </p:cNvSpPr>
          <p:nvPr>
            <p:ph type="title"/>
          </p:nvPr>
        </p:nvSpPr>
        <p:spPr/>
        <p:txBody>
          <a:bodyPr/>
          <a:lstStyle/>
          <a:p>
            <a:r>
              <a:rPr lang="en-US" dirty="0"/>
              <a:t>The properties and performance of a material are a result of factors across various length scales</a:t>
            </a:r>
          </a:p>
        </p:txBody>
      </p:sp>
      <p:sp>
        <p:nvSpPr>
          <p:cNvPr id="4" name="Slide Number Placeholder 3">
            <a:extLst>
              <a:ext uri="{FF2B5EF4-FFF2-40B4-BE49-F238E27FC236}">
                <a16:creationId xmlns:a16="http://schemas.microsoft.com/office/drawing/2014/main" id="{9C8866BF-9A37-204D-8E84-4B6AEB2515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9333C84F-9B38-A84C-8943-3D4F4CB3A014}"/>
              </a:ext>
            </a:extLst>
          </p:cNvPr>
          <p:cNvGrpSpPr/>
          <p:nvPr/>
        </p:nvGrpSpPr>
        <p:grpSpPr>
          <a:xfrm>
            <a:off x="979623" y="4636846"/>
            <a:ext cx="1809045" cy="1580666"/>
            <a:chOff x="159173" y="2418285"/>
            <a:chExt cx="1809045" cy="1580666"/>
          </a:xfrm>
        </p:grpSpPr>
        <p:pic>
          <p:nvPicPr>
            <p:cNvPr id="6" name="Picture 5">
              <a:extLst>
                <a:ext uri="{FF2B5EF4-FFF2-40B4-BE49-F238E27FC236}">
                  <a16:creationId xmlns:a16="http://schemas.microsoft.com/office/drawing/2014/main" id="{0F294648-EEE7-D74A-906E-28EA13EA3F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438" y="2674777"/>
              <a:ext cx="1402066" cy="1324174"/>
            </a:xfrm>
            <a:prstGeom prst="rect">
              <a:avLst/>
            </a:prstGeom>
          </p:spPr>
        </p:pic>
        <p:sp>
          <p:nvSpPr>
            <p:cNvPr id="7" name="TextBox 6">
              <a:extLst>
                <a:ext uri="{FF2B5EF4-FFF2-40B4-BE49-F238E27FC236}">
                  <a16:creationId xmlns:a16="http://schemas.microsoft.com/office/drawing/2014/main" id="{5E79C897-B606-C745-8E9B-A6FE8E57576D}"/>
                </a:ext>
              </a:extLst>
            </p:cNvPr>
            <p:cNvSpPr txBox="1"/>
            <p:nvPr/>
          </p:nvSpPr>
          <p:spPr>
            <a:xfrm>
              <a:off x="159173" y="2418285"/>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Chemical bonds</a:t>
              </a:r>
            </a:p>
          </p:txBody>
        </p:sp>
      </p:grpSp>
      <p:grpSp>
        <p:nvGrpSpPr>
          <p:cNvPr id="8" name="Group 7">
            <a:extLst>
              <a:ext uri="{FF2B5EF4-FFF2-40B4-BE49-F238E27FC236}">
                <a16:creationId xmlns:a16="http://schemas.microsoft.com/office/drawing/2014/main" id="{829BB17C-BF68-B74A-B488-DF25D06E44D7}"/>
              </a:ext>
            </a:extLst>
          </p:cNvPr>
          <p:cNvGrpSpPr/>
          <p:nvPr/>
        </p:nvGrpSpPr>
        <p:grpSpPr>
          <a:xfrm>
            <a:off x="2575269" y="4054472"/>
            <a:ext cx="1809045" cy="1677731"/>
            <a:chOff x="1828545" y="2875129"/>
            <a:chExt cx="1809045" cy="1677731"/>
          </a:xfrm>
        </p:grpSpPr>
        <p:pic>
          <p:nvPicPr>
            <p:cNvPr id="9" name="Picture 8">
              <a:extLst>
                <a:ext uri="{FF2B5EF4-FFF2-40B4-BE49-F238E27FC236}">
                  <a16:creationId xmlns:a16="http://schemas.microsoft.com/office/drawing/2014/main" id="{C3564F68-7C63-2A46-94D1-6C0CB71D3A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218" y="3211151"/>
              <a:ext cx="1415305" cy="1341709"/>
            </a:xfrm>
            <a:prstGeom prst="rect">
              <a:avLst/>
            </a:prstGeom>
          </p:spPr>
        </p:pic>
        <p:sp>
          <p:nvSpPr>
            <p:cNvPr id="10" name="TextBox 9">
              <a:extLst>
                <a:ext uri="{FF2B5EF4-FFF2-40B4-BE49-F238E27FC236}">
                  <a16:creationId xmlns:a16="http://schemas.microsoft.com/office/drawing/2014/main" id="{498F60F4-937D-8349-AE7B-443AAEF88BE0}"/>
                </a:ext>
              </a:extLst>
            </p:cNvPr>
            <p:cNvSpPr txBox="1"/>
            <p:nvPr/>
          </p:nvSpPr>
          <p:spPr>
            <a:xfrm>
              <a:off x="1828545" y="2875129"/>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Crystal structure</a:t>
              </a:r>
            </a:p>
          </p:txBody>
        </p:sp>
      </p:grpSp>
      <p:grpSp>
        <p:nvGrpSpPr>
          <p:cNvPr id="11" name="Group 10">
            <a:extLst>
              <a:ext uri="{FF2B5EF4-FFF2-40B4-BE49-F238E27FC236}">
                <a16:creationId xmlns:a16="http://schemas.microsoft.com/office/drawing/2014/main" id="{EC0D9EFD-4FAF-A84F-A211-D209A7186E23}"/>
              </a:ext>
            </a:extLst>
          </p:cNvPr>
          <p:cNvGrpSpPr/>
          <p:nvPr/>
        </p:nvGrpSpPr>
        <p:grpSpPr>
          <a:xfrm>
            <a:off x="4165231" y="3629552"/>
            <a:ext cx="1809045" cy="1609733"/>
            <a:chOff x="3481148" y="3368232"/>
            <a:chExt cx="1809045" cy="1609733"/>
          </a:xfrm>
        </p:grpSpPr>
        <p:pic>
          <p:nvPicPr>
            <p:cNvPr id="12" name="Picture 11">
              <a:extLst>
                <a:ext uri="{FF2B5EF4-FFF2-40B4-BE49-F238E27FC236}">
                  <a16:creationId xmlns:a16="http://schemas.microsoft.com/office/drawing/2014/main" id="{3518EE8A-C71A-E843-B087-29B57C3023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590" y="3695436"/>
              <a:ext cx="1411668" cy="1282529"/>
            </a:xfrm>
            <a:prstGeom prst="rect">
              <a:avLst/>
            </a:prstGeom>
          </p:spPr>
        </p:pic>
        <p:sp>
          <p:nvSpPr>
            <p:cNvPr id="13" name="TextBox 12">
              <a:extLst>
                <a:ext uri="{FF2B5EF4-FFF2-40B4-BE49-F238E27FC236}">
                  <a16:creationId xmlns:a16="http://schemas.microsoft.com/office/drawing/2014/main" id="{5D60E909-1969-3A42-AF04-24B7BE07EC52}"/>
                </a:ext>
              </a:extLst>
            </p:cNvPr>
            <p:cNvSpPr txBox="1"/>
            <p:nvPr/>
          </p:nvSpPr>
          <p:spPr>
            <a:xfrm>
              <a:off x="3481148" y="3368232"/>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Defect interactions</a:t>
              </a:r>
            </a:p>
          </p:txBody>
        </p:sp>
      </p:grpSp>
      <p:grpSp>
        <p:nvGrpSpPr>
          <p:cNvPr id="14" name="Group 13">
            <a:extLst>
              <a:ext uri="{FF2B5EF4-FFF2-40B4-BE49-F238E27FC236}">
                <a16:creationId xmlns:a16="http://schemas.microsoft.com/office/drawing/2014/main" id="{D14C1C07-0680-D547-A9B1-3B4B15CAD1EC}"/>
              </a:ext>
            </a:extLst>
          </p:cNvPr>
          <p:cNvGrpSpPr/>
          <p:nvPr/>
        </p:nvGrpSpPr>
        <p:grpSpPr>
          <a:xfrm>
            <a:off x="5910255" y="3079174"/>
            <a:ext cx="1809045" cy="1892203"/>
            <a:chOff x="5148292" y="3727948"/>
            <a:chExt cx="1809045" cy="1892203"/>
          </a:xfrm>
        </p:grpSpPr>
        <p:pic>
          <p:nvPicPr>
            <p:cNvPr id="15" name="Picture 14">
              <a:extLst>
                <a:ext uri="{FF2B5EF4-FFF2-40B4-BE49-F238E27FC236}">
                  <a16:creationId xmlns:a16="http://schemas.microsoft.com/office/drawing/2014/main" id="{411897E9-E60B-844B-951A-CB4F27F6F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0193" y="4066502"/>
              <a:ext cx="1553649" cy="1553649"/>
            </a:xfrm>
            <a:prstGeom prst="rect">
              <a:avLst/>
            </a:prstGeom>
          </p:spPr>
        </p:pic>
        <p:sp>
          <p:nvSpPr>
            <p:cNvPr id="16" name="TextBox 15">
              <a:extLst>
                <a:ext uri="{FF2B5EF4-FFF2-40B4-BE49-F238E27FC236}">
                  <a16:creationId xmlns:a16="http://schemas.microsoft.com/office/drawing/2014/main" id="{6EB387BB-353F-7042-BF42-01CCDAD636CA}"/>
                </a:ext>
              </a:extLst>
            </p:cNvPr>
            <p:cNvSpPr txBox="1"/>
            <p:nvPr/>
          </p:nvSpPr>
          <p:spPr>
            <a:xfrm>
              <a:off x="5148292" y="3727948"/>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Microstructure</a:t>
              </a:r>
            </a:p>
          </p:txBody>
        </p:sp>
      </p:grpSp>
      <p:grpSp>
        <p:nvGrpSpPr>
          <p:cNvPr id="17" name="Group 16">
            <a:extLst>
              <a:ext uri="{FF2B5EF4-FFF2-40B4-BE49-F238E27FC236}">
                <a16:creationId xmlns:a16="http://schemas.microsoft.com/office/drawing/2014/main" id="{94667543-2955-5C4C-851A-3A513156A3EC}"/>
              </a:ext>
            </a:extLst>
          </p:cNvPr>
          <p:cNvGrpSpPr/>
          <p:nvPr/>
        </p:nvGrpSpPr>
        <p:grpSpPr>
          <a:xfrm>
            <a:off x="7797180" y="2194503"/>
            <a:ext cx="1895676" cy="2239916"/>
            <a:chOff x="7041351" y="4010134"/>
            <a:chExt cx="1895676" cy="2239916"/>
          </a:xfrm>
        </p:grpSpPr>
        <p:pic>
          <p:nvPicPr>
            <p:cNvPr id="18" name="Picture 17">
              <a:extLst>
                <a:ext uri="{FF2B5EF4-FFF2-40B4-BE49-F238E27FC236}">
                  <a16:creationId xmlns:a16="http://schemas.microsoft.com/office/drawing/2014/main" id="{A2AAC0F9-3C47-4643-A0FF-4D1EE151F4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1351" y="4828293"/>
              <a:ext cx="1895676" cy="1421757"/>
            </a:xfrm>
            <a:prstGeom prst="rect">
              <a:avLst/>
            </a:prstGeom>
          </p:spPr>
        </p:pic>
        <p:sp>
          <p:nvSpPr>
            <p:cNvPr id="19" name="TextBox 18">
              <a:extLst>
                <a:ext uri="{FF2B5EF4-FFF2-40B4-BE49-F238E27FC236}">
                  <a16:creationId xmlns:a16="http://schemas.microsoft.com/office/drawing/2014/main" id="{42F38310-8652-2846-89B8-B2750F0ECF7B}"/>
                </a:ext>
              </a:extLst>
            </p:cNvPr>
            <p:cNvSpPr txBox="1"/>
            <p:nvPr/>
          </p:nvSpPr>
          <p:spPr>
            <a:xfrm>
              <a:off x="7127982" y="4010134"/>
              <a:ext cx="180904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Material properties and performance</a:t>
              </a:r>
            </a:p>
          </p:txBody>
        </p:sp>
      </p:grpSp>
    </p:spTree>
    <p:extLst>
      <p:ext uri="{BB962C8B-B14F-4D97-AF65-F5344CB8AC3E}">
        <p14:creationId xmlns:p14="http://schemas.microsoft.com/office/powerpoint/2010/main" val="715858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6D35-DF13-804A-9E6E-5B1374B4B862}"/>
              </a:ext>
            </a:extLst>
          </p:cNvPr>
          <p:cNvSpPr>
            <a:spLocks noGrp="1"/>
          </p:cNvSpPr>
          <p:nvPr>
            <p:ph type="title"/>
          </p:nvPr>
        </p:nvSpPr>
        <p:spPr/>
        <p:txBody>
          <a:bodyPr/>
          <a:lstStyle/>
          <a:p>
            <a:r>
              <a:rPr lang="en-US" dirty="0"/>
              <a:t>The crystal structure of a material is the shape of the ordered structure of the atoms</a:t>
            </a:r>
          </a:p>
        </p:txBody>
      </p:sp>
      <p:sp>
        <p:nvSpPr>
          <p:cNvPr id="3" name="Content Placeholder 2">
            <a:extLst>
              <a:ext uri="{FF2B5EF4-FFF2-40B4-BE49-F238E27FC236}">
                <a16:creationId xmlns:a16="http://schemas.microsoft.com/office/drawing/2014/main" id="{B0C21A42-FBE0-E449-8D18-3B3CC1BBD5A3}"/>
              </a:ext>
            </a:extLst>
          </p:cNvPr>
          <p:cNvSpPr>
            <a:spLocks noGrp="1"/>
          </p:cNvSpPr>
          <p:nvPr>
            <p:ph idx="1"/>
          </p:nvPr>
        </p:nvSpPr>
        <p:spPr>
          <a:xfrm>
            <a:off x="609600" y="2160495"/>
            <a:ext cx="5289176" cy="3965670"/>
          </a:xfrm>
        </p:spPr>
        <p:txBody>
          <a:bodyPr>
            <a:normAutofit fontScale="92500"/>
          </a:bodyPr>
          <a:lstStyle/>
          <a:p>
            <a:r>
              <a:rPr lang="en-US" dirty="0"/>
              <a:t>The atoms of many materials form an organized lattice, these are called </a:t>
            </a:r>
            <a:r>
              <a:rPr lang="en-US" b="1" dirty="0"/>
              <a:t>crystalline materials. </a:t>
            </a:r>
            <a:r>
              <a:rPr lang="en-US" dirty="0"/>
              <a:t>All reactor materials are crystalline.</a:t>
            </a:r>
          </a:p>
          <a:p>
            <a:r>
              <a:rPr lang="en-US" dirty="0"/>
              <a:t>The configuration of the atoms in the lattice impacts the properties of the material (density, thermal expansion coefficient, elastic modulus, etc.)</a:t>
            </a:r>
          </a:p>
          <a:p>
            <a:r>
              <a:rPr lang="en-US" dirty="0"/>
              <a:t>All major light water nuclear materials are either cubic or hexagonal</a:t>
            </a:r>
          </a:p>
        </p:txBody>
      </p:sp>
      <p:sp>
        <p:nvSpPr>
          <p:cNvPr id="4" name="Slide Number Placeholder 3">
            <a:extLst>
              <a:ext uri="{FF2B5EF4-FFF2-40B4-BE49-F238E27FC236}">
                <a16:creationId xmlns:a16="http://schemas.microsoft.com/office/drawing/2014/main" id="{7A8B7515-2537-BA49-A57C-8D2728B9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0109707A-357E-7645-9AA1-CC491A335D15}"/>
              </a:ext>
            </a:extLst>
          </p:cNvPr>
          <p:cNvGrpSpPr/>
          <p:nvPr/>
        </p:nvGrpSpPr>
        <p:grpSpPr>
          <a:xfrm>
            <a:off x="5898776" y="2626782"/>
            <a:ext cx="6057361" cy="3238266"/>
            <a:chOff x="372537" y="1661790"/>
            <a:chExt cx="8517672" cy="4875031"/>
          </a:xfrm>
        </p:grpSpPr>
        <p:pic>
          <p:nvPicPr>
            <p:cNvPr id="6" name="Picture 5">
              <a:extLst>
                <a:ext uri="{FF2B5EF4-FFF2-40B4-BE49-F238E27FC236}">
                  <a16:creationId xmlns:a16="http://schemas.microsoft.com/office/drawing/2014/main" id="{51F5B404-2EFC-034D-83C5-157E0CC21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537" y="1708825"/>
              <a:ext cx="6209297" cy="4739568"/>
            </a:xfrm>
            <a:prstGeom prst="rect">
              <a:avLst/>
            </a:prstGeom>
          </p:spPr>
        </p:pic>
        <p:pic>
          <p:nvPicPr>
            <p:cNvPr id="7" name="Picture 6">
              <a:extLst>
                <a:ext uri="{FF2B5EF4-FFF2-40B4-BE49-F238E27FC236}">
                  <a16:creationId xmlns:a16="http://schemas.microsoft.com/office/drawing/2014/main" id="{284B097F-C355-E142-A153-D054411D72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009" y="3077146"/>
              <a:ext cx="1398284" cy="1398284"/>
            </a:xfrm>
            <a:prstGeom prst="rect">
              <a:avLst/>
            </a:prstGeom>
          </p:spPr>
        </p:pic>
        <p:pic>
          <p:nvPicPr>
            <p:cNvPr id="8" name="Picture 7">
              <a:extLst>
                <a:ext uri="{FF2B5EF4-FFF2-40B4-BE49-F238E27FC236}">
                  <a16:creationId xmlns:a16="http://schemas.microsoft.com/office/drawing/2014/main" id="{9F3722F1-8C9D-CE4B-8BC2-F8CE93CCF5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8491" y="4447209"/>
              <a:ext cx="1658004" cy="1833505"/>
            </a:xfrm>
            <a:prstGeom prst="rect">
              <a:avLst/>
            </a:prstGeom>
          </p:spPr>
        </p:pic>
        <p:sp>
          <p:nvSpPr>
            <p:cNvPr id="9" name="TextBox 8">
              <a:extLst>
                <a:ext uri="{FF2B5EF4-FFF2-40B4-BE49-F238E27FC236}">
                  <a16:creationId xmlns:a16="http://schemas.microsoft.com/office/drawing/2014/main" id="{0DA9238B-F1AF-EC4D-B23E-19DEA1F44D30}"/>
                </a:ext>
              </a:extLst>
            </p:cNvPr>
            <p:cNvSpPr txBox="1"/>
            <p:nvPr/>
          </p:nvSpPr>
          <p:spPr>
            <a:xfrm>
              <a:off x="6779187" y="6189316"/>
              <a:ext cx="2111022" cy="3475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(d) Hexagonal close packed </a:t>
              </a:r>
            </a:p>
          </p:txBody>
        </p:sp>
        <p:pic>
          <p:nvPicPr>
            <p:cNvPr id="10" name="Picture 9">
              <a:extLst>
                <a:ext uri="{FF2B5EF4-FFF2-40B4-BE49-F238E27FC236}">
                  <a16:creationId xmlns:a16="http://schemas.microsoft.com/office/drawing/2014/main" id="{740D3F73-9431-EA46-851C-8CFE96FFB5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80788" y="1661790"/>
              <a:ext cx="1312419" cy="1439334"/>
            </a:xfrm>
            <a:prstGeom prst="rect">
              <a:avLst/>
            </a:prstGeom>
          </p:spPr>
        </p:pic>
      </p:grpSp>
    </p:spTree>
    <p:extLst>
      <p:ext uri="{BB962C8B-B14F-4D97-AF65-F5344CB8AC3E}">
        <p14:creationId xmlns:p14="http://schemas.microsoft.com/office/powerpoint/2010/main" val="4253173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0EE-F09D-034E-9DF6-7386558057FE}"/>
              </a:ext>
            </a:extLst>
          </p:cNvPr>
          <p:cNvSpPr>
            <a:spLocks noGrp="1"/>
          </p:cNvSpPr>
          <p:nvPr>
            <p:ph type="title"/>
          </p:nvPr>
        </p:nvSpPr>
        <p:spPr/>
        <p:txBody>
          <a:bodyPr/>
          <a:lstStyle/>
          <a:p>
            <a:r>
              <a:rPr lang="en-US" dirty="0"/>
              <a:t>Crystalline materials</a:t>
            </a:r>
          </a:p>
        </p:txBody>
      </p:sp>
      <p:sp>
        <p:nvSpPr>
          <p:cNvPr id="3" name="Content Placeholder 2">
            <a:extLst>
              <a:ext uri="{FF2B5EF4-FFF2-40B4-BE49-F238E27FC236}">
                <a16:creationId xmlns:a16="http://schemas.microsoft.com/office/drawing/2014/main" id="{1D30F83E-BC1F-EE4E-B7D4-FF32EFD942B0}"/>
              </a:ext>
            </a:extLst>
          </p:cNvPr>
          <p:cNvSpPr>
            <a:spLocks noGrp="1"/>
          </p:cNvSpPr>
          <p:nvPr>
            <p:ph idx="1"/>
          </p:nvPr>
        </p:nvSpPr>
        <p:spPr>
          <a:xfrm>
            <a:off x="609600" y="2160495"/>
            <a:ext cx="4652682" cy="3965670"/>
          </a:xfrm>
        </p:spPr>
        <p:txBody>
          <a:bodyPr/>
          <a:lstStyle/>
          <a:p>
            <a:r>
              <a:rPr lang="en-US" dirty="0"/>
              <a:t>In crystalline materials, the lattices are not perfect, they have defects</a:t>
            </a:r>
          </a:p>
          <a:p>
            <a:r>
              <a:rPr lang="en-US" dirty="0"/>
              <a:t>Defects can be 0D, 1D, 2D, 3D</a:t>
            </a:r>
          </a:p>
          <a:p>
            <a:r>
              <a:rPr lang="en-US" dirty="0"/>
              <a:t>The interactions between defects seriously impact material properties and how they perform</a:t>
            </a:r>
          </a:p>
        </p:txBody>
      </p:sp>
      <p:sp>
        <p:nvSpPr>
          <p:cNvPr id="4" name="Slide Number Placeholder 3">
            <a:extLst>
              <a:ext uri="{FF2B5EF4-FFF2-40B4-BE49-F238E27FC236}">
                <a16:creationId xmlns:a16="http://schemas.microsoft.com/office/drawing/2014/main" id="{B3FC11E8-1778-EA4B-8FB3-9C5737B08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F3CBE4A-482A-E442-BC2C-1B6E696598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420" y="2160495"/>
            <a:ext cx="5751967" cy="3549785"/>
          </a:xfrm>
          <a:prstGeom prst="rect">
            <a:avLst/>
          </a:prstGeom>
        </p:spPr>
      </p:pic>
    </p:spTree>
    <p:extLst>
      <p:ext uri="{BB962C8B-B14F-4D97-AF65-F5344CB8AC3E}">
        <p14:creationId xmlns:p14="http://schemas.microsoft.com/office/powerpoint/2010/main" val="601496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FE18-22D9-E44F-98F7-548EC2BD03FC}"/>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D9F3AF1A-5AEF-5F43-B684-805A6222B80E}"/>
              </a:ext>
            </a:extLst>
          </p:cNvPr>
          <p:cNvSpPr>
            <a:spLocks noGrp="1"/>
          </p:cNvSpPr>
          <p:nvPr>
            <p:ph idx="1"/>
          </p:nvPr>
        </p:nvSpPr>
        <p:spPr>
          <a:xfrm>
            <a:off x="609599" y="2160495"/>
            <a:ext cx="6113929" cy="4052046"/>
          </a:xfrm>
        </p:spPr>
        <p:txBody>
          <a:bodyPr>
            <a:normAutofit fontScale="92500" lnSpcReduction="10000"/>
          </a:bodyPr>
          <a:lstStyle/>
          <a:p>
            <a:r>
              <a:rPr lang="en-US" dirty="0"/>
              <a:t>Point defects (zero-dimensional defects) are lattice imperfections related to one or two lattice sites</a:t>
            </a:r>
          </a:p>
          <a:p>
            <a:r>
              <a:rPr lang="en-US" dirty="0"/>
              <a:t>There are several types of point defects</a:t>
            </a:r>
          </a:p>
          <a:p>
            <a:pPr lvl="1"/>
            <a:r>
              <a:rPr lang="en-US" b="1" dirty="0"/>
              <a:t>Vacancies</a:t>
            </a:r>
            <a:endParaRPr lang="en-US" dirty="0"/>
          </a:p>
          <a:p>
            <a:pPr lvl="1"/>
            <a:r>
              <a:rPr lang="en-US" b="1" dirty="0"/>
              <a:t>Self interstitial atoms (SIA) </a:t>
            </a:r>
          </a:p>
          <a:p>
            <a:pPr lvl="1"/>
            <a:r>
              <a:rPr lang="en-US" b="1" dirty="0"/>
              <a:t>Interstitial impurity atoms</a:t>
            </a:r>
            <a:endParaRPr lang="en-US" dirty="0"/>
          </a:p>
          <a:p>
            <a:pPr lvl="1"/>
            <a:r>
              <a:rPr lang="en-US" b="1" dirty="0"/>
              <a:t>Substitutional impurity atoms</a:t>
            </a:r>
            <a:r>
              <a:rPr lang="en-US" dirty="0"/>
              <a:t> </a:t>
            </a:r>
          </a:p>
          <a:p>
            <a:r>
              <a:rPr lang="en-US" dirty="0"/>
              <a:t>Point defects control the mobility of atoms and, therefore influence all processes that depend on diffusion</a:t>
            </a:r>
          </a:p>
          <a:p>
            <a:endParaRPr lang="en-US" dirty="0"/>
          </a:p>
        </p:txBody>
      </p:sp>
      <p:sp>
        <p:nvSpPr>
          <p:cNvPr id="4" name="Slide Number Placeholder 3">
            <a:extLst>
              <a:ext uri="{FF2B5EF4-FFF2-40B4-BE49-F238E27FC236}">
                <a16:creationId xmlns:a16="http://schemas.microsoft.com/office/drawing/2014/main" id="{0FCC0363-E320-F849-9FBC-65065EE22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4DFE120-70D3-6D4F-9AED-31DC3EC522C5}"/>
              </a:ext>
            </a:extLst>
          </p:cNvPr>
          <p:cNvPicPr>
            <a:picLocks noChangeAspect="1"/>
          </p:cNvPicPr>
          <p:nvPr/>
        </p:nvPicPr>
        <p:blipFill>
          <a:blip r:embed="rId2"/>
          <a:stretch>
            <a:fillRect/>
          </a:stretch>
        </p:blipFill>
        <p:spPr>
          <a:xfrm>
            <a:off x="7440325" y="1968501"/>
            <a:ext cx="3209745" cy="4360192"/>
          </a:xfrm>
          <a:prstGeom prst="rect">
            <a:avLst/>
          </a:prstGeom>
        </p:spPr>
      </p:pic>
    </p:spTree>
    <p:extLst>
      <p:ext uri="{BB962C8B-B14F-4D97-AF65-F5344CB8AC3E}">
        <p14:creationId xmlns:p14="http://schemas.microsoft.com/office/powerpoint/2010/main" val="3047104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A83-89A5-0441-8CD0-A82DEF4CE184}"/>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C3EBE798-9024-5249-97C4-41C7CB382FAE}"/>
              </a:ext>
            </a:extLst>
          </p:cNvPr>
          <p:cNvSpPr>
            <a:spLocks noGrp="1"/>
          </p:cNvSpPr>
          <p:nvPr>
            <p:ph idx="1"/>
          </p:nvPr>
        </p:nvSpPr>
        <p:spPr>
          <a:xfrm>
            <a:off x="609600" y="2160495"/>
            <a:ext cx="6418729" cy="3965670"/>
          </a:xfrm>
        </p:spPr>
        <p:txBody>
          <a:bodyPr>
            <a:normAutofit fontScale="92500" lnSpcReduction="10000"/>
          </a:bodyPr>
          <a:lstStyle/>
          <a:p>
            <a:r>
              <a:rPr lang="en-US" dirty="0"/>
              <a:t>Vacancies and interstitials form naturally in materials</a:t>
            </a:r>
          </a:p>
          <a:p>
            <a:r>
              <a:rPr lang="en-US" dirty="0"/>
              <a:t>Extra atoms can sit on a surface, creating a vacancy, or a surface can have a missing atom, creating a self interstitial atom (SIA)</a:t>
            </a:r>
          </a:p>
          <a:p>
            <a:r>
              <a:rPr lang="en-US" dirty="0"/>
              <a:t>We define the number of vacancies or interstitials in terms of a concentration</a:t>
            </a:r>
            <a:endParaRPr lang="en-US" i="1" dirty="0"/>
          </a:p>
          <a:p>
            <a:endParaRPr lang="en-US" i="1" dirty="0"/>
          </a:p>
          <a:p>
            <a:endParaRPr lang="en-US" i="1" dirty="0"/>
          </a:p>
          <a:p>
            <a:r>
              <a:rPr lang="en-US" dirty="0"/>
              <a:t>There exists an equilibrium concentration of point defects</a:t>
            </a:r>
          </a:p>
          <a:p>
            <a:endParaRPr lang="en-US" i="1" dirty="0"/>
          </a:p>
          <a:p>
            <a:endParaRPr lang="en-US" dirty="0"/>
          </a:p>
        </p:txBody>
      </p:sp>
      <p:sp>
        <p:nvSpPr>
          <p:cNvPr id="4" name="Slide Number Placeholder 3">
            <a:extLst>
              <a:ext uri="{FF2B5EF4-FFF2-40B4-BE49-F238E27FC236}">
                <a16:creationId xmlns:a16="http://schemas.microsoft.com/office/drawing/2014/main" id="{C56D77D4-323B-934F-81F5-5C827E2837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Object 3">
            <a:extLst>
              <a:ext uri="{FF2B5EF4-FFF2-40B4-BE49-F238E27FC236}">
                <a16:creationId xmlns:a16="http://schemas.microsoft.com/office/drawing/2014/main" id="{16195ACD-DAB4-A544-AAF6-45A5EDF7FA8B}"/>
              </a:ext>
            </a:extLst>
          </p:cNvPr>
          <p:cNvGraphicFramePr>
            <a:graphicFrameLocks noChangeAspect="1"/>
          </p:cNvGraphicFramePr>
          <p:nvPr/>
        </p:nvGraphicFramePr>
        <p:xfrm>
          <a:off x="3636185" y="4567393"/>
          <a:ext cx="2788043" cy="544997"/>
        </p:xfrm>
        <a:graphic>
          <a:graphicData uri="http://schemas.openxmlformats.org/presentationml/2006/ole">
            <mc:AlternateContent xmlns:mc="http://schemas.openxmlformats.org/markup-compatibility/2006">
              <mc:Choice xmlns:v="urn:schemas-microsoft-com:vml" Requires="v">
                <p:oleObj name="Equation" r:id="rId3" imgW="2094591" imgH="406224" progId="Equation.3">
                  <p:embed/>
                </p:oleObj>
              </mc:Choice>
              <mc:Fallback>
                <p:oleObj name="Equation" r:id="rId3" imgW="2094591" imgH="406224" progId="Equation.3">
                  <p:embed/>
                  <p:pic>
                    <p:nvPicPr>
                      <p:cNvPr id="5" name="Object 3">
                        <a:extLst>
                          <a:ext uri="{FF2B5EF4-FFF2-40B4-BE49-F238E27FC236}">
                            <a16:creationId xmlns:a16="http://schemas.microsoft.com/office/drawing/2014/main" id="{16195ACD-DAB4-A544-AAF6-45A5EDF7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185" y="4567393"/>
                        <a:ext cx="2788043" cy="544997"/>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1977E77-A589-D844-BB75-02022A8D42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3074" y="1195743"/>
            <a:ext cx="3887083" cy="2672687"/>
          </a:xfrm>
          <a:prstGeom prst="rect">
            <a:avLst/>
          </a:prstGeom>
        </p:spPr>
      </p:pic>
      <p:pic>
        <p:nvPicPr>
          <p:cNvPr id="7" name="Picture 6">
            <a:extLst>
              <a:ext uri="{FF2B5EF4-FFF2-40B4-BE49-F238E27FC236}">
                <a16:creationId xmlns:a16="http://schemas.microsoft.com/office/drawing/2014/main" id="{A39554BF-232C-DA46-B9AB-3A8F5F48DBB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2146" y="3868430"/>
            <a:ext cx="3905769" cy="2487921"/>
          </a:xfrm>
          <a:prstGeom prst="rect">
            <a:avLst/>
          </a:prstGeom>
        </p:spPr>
      </p:pic>
      <p:pic>
        <p:nvPicPr>
          <p:cNvPr id="8" name="Picture 7">
            <a:extLst>
              <a:ext uri="{FF2B5EF4-FFF2-40B4-BE49-F238E27FC236}">
                <a16:creationId xmlns:a16="http://schemas.microsoft.com/office/drawing/2014/main" id="{7BA5154A-D484-2C41-A011-FB98878380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800000">
            <a:off x="3875333" y="5721259"/>
            <a:ext cx="2184400" cy="596900"/>
          </a:xfrm>
          <a:prstGeom prst="rect">
            <a:avLst/>
          </a:prstGeom>
        </p:spPr>
      </p:pic>
    </p:spTree>
    <p:extLst>
      <p:ext uri="{BB962C8B-B14F-4D97-AF65-F5344CB8AC3E}">
        <p14:creationId xmlns:p14="http://schemas.microsoft.com/office/powerpoint/2010/main" val="897626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64B2-01A3-6A46-A6C4-75E208EEC0D9}"/>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DDBE6B6A-28EC-2F4D-8F74-69F99D6FEA4D}"/>
              </a:ext>
            </a:extLst>
          </p:cNvPr>
          <p:cNvSpPr>
            <a:spLocks noGrp="1"/>
          </p:cNvSpPr>
          <p:nvPr>
            <p:ph idx="1"/>
          </p:nvPr>
        </p:nvSpPr>
        <p:spPr>
          <a:xfrm>
            <a:off x="609600" y="2160495"/>
            <a:ext cx="4173415" cy="3965670"/>
          </a:xfrm>
        </p:spPr>
        <p:txBody>
          <a:bodyPr/>
          <a:lstStyle/>
          <a:p>
            <a:r>
              <a:rPr lang="en-US" dirty="0"/>
              <a:t>Ionizing radiation can introduce defects into the crystal lattice, called radiation damage</a:t>
            </a:r>
          </a:p>
          <a:p>
            <a:r>
              <a:rPr lang="en-US" dirty="0"/>
              <a:t>PKA collisions create a collision cascade, which results in the generation of defects (point and clusters)</a:t>
            </a:r>
          </a:p>
        </p:txBody>
      </p:sp>
      <p:sp>
        <p:nvSpPr>
          <p:cNvPr id="4" name="Slide Number Placeholder 3">
            <a:extLst>
              <a:ext uri="{FF2B5EF4-FFF2-40B4-BE49-F238E27FC236}">
                <a16:creationId xmlns:a16="http://schemas.microsoft.com/office/drawing/2014/main" id="{0B9699BF-A43B-F24C-88F4-12324B699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4976239-C1D2-804A-BF47-11B23244BB55}"/>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4529796" y="2440355"/>
            <a:ext cx="3774831" cy="2831123"/>
          </a:xfrm>
          <a:prstGeom prst="rect">
            <a:avLst/>
          </a:prstGeom>
        </p:spPr>
      </p:pic>
      <p:pic>
        <p:nvPicPr>
          <p:cNvPr id="7" name="Picture 6">
            <a:extLst>
              <a:ext uri="{FF2B5EF4-FFF2-40B4-BE49-F238E27FC236}">
                <a16:creationId xmlns:a16="http://schemas.microsoft.com/office/drawing/2014/main" id="{90B49E4F-FEDE-2347-96D0-29F8D9C49B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24" y="2358440"/>
            <a:ext cx="3632534" cy="2994953"/>
          </a:xfrm>
          <a:prstGeom prst="rect">
            <a:avLst/>
          </a:prstGeom>
        </p:spPr>
      </p:pic>
    </p:spTree>
    <p:extLst>
      <p:ext uri="{BB962C8B-B14F-4D97-AF65-F5344CB8AC3E}">
        <p14:creationId xmlns:p14="http://schemas.microsoft.com/office/powerpoint/2010/main" val="3157248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9B745-AE64-910E-F35B-AA9715713BE5}"/>
              </a:ext>
            </a:extLst>
          </p:cNvPr>
          <p:cNvSpPr>
            <a:spLocks noGrp="1"/>
          </p:cNvSpPr>
          <p:nvPr>
            <p:ph type="title"/>
          </p:nvPr>
        </p:nvSpPr>
        <p:spPr/>
        <p:txBody>
          <a:bodyPr/>
          <a:lstStyle/>
          <a:p>
            <a:r>
              <a:rPr lang="en-US" dirty="0"/>
              <a:t>Paper Project</a:t>
            </a:r>
          </a:p>
        </p:txBody>
      </p:sp>
      <p:sp>
        <p:nvSpPr>
          <p:cNvPr id="3" name="Content Placeholder 2">
            <a:extLst>
              <a:ext uri="{FF2B5EF4-FFF2-40B4-BE49-F238E27FC236}">
                <a16:creationId xmlns:a16="http://schemas.microsoft.com/office/drawing/2014/main" id="{4ABC7A7E-1BA0-6E57-9F62-DD920CC90484}"/>
              </a:ext>
            </a:extLst>
          </p:cNvPr>
          <p:cNvSpPr>
            <a:spLocks noGrp="1"/>
          </p:cNvSpPr>
          <p:nvPr>
            <p:ph idx="1"/>
          </p:nvPr>
        </p:nvSpPr>
        <p:spPr/>
        <p:txBody>
          <a:bodyPr/>
          <a:lstStyle/>
          <a:p>
            <a:r>
              <a:rPr lang="en-US" sz="2000" dirty="0"/>
              <a:t>Assigned papers uploaded to </a:t>
            </a:r>
            <a:r>
              <a:rPr lang="en-US" sz="2000" dirty="0" err="1"/>
              <a:t>moodle</a:t>
            </a:r>
            <a:r>
              <a:rPr lang="en-US" sz="2000" dirty="0"/>
              <a:t> with your name as a prefix</a:t>
            </a:r>
          </a:p>
          <a:p>
            <a:r>
              <a:rPr lang="en-US" sz="2000" dirty="0"/>
              <a:t>This will be a critical review of the paper, similar to what we do for QE2, but much shorter</a:t>
            </a:r>
          </a:p>
          <a:p>
            <a:r>
              <a:rPr lang="en-US" sz="2000" dirty="0"/>
              <a:t>15 minute presentation that summarizes what was done in the paper, provides context on why it was done, and reviews what could or should have been done, or could be done next</a:t>
            </a:r>
          </a:p>
          <a:p>
            <a:r>
              <a:rPr lang="en-US" sz="2000" dirty="0"/>
              <a:t>All presentations will be submitted via </a:t>
            </a:r>
            <a:r>
              <a:rPr lang="en-US" sz="2000" dirty="0" err="1"/>
              <a:t>moodle</a:t>
            </a:r>
            <a:r>
              <a:rPr lang="en-US" sz="2000" dirty="0"/>
              <a:t>, due by end of the day on Mar. 20</a:t>
            </a:r>
          </a:p>
          <a:p>
            <a:r>
              <a:rPr lang="en-US" sz="2000" dirty="0"/>
              <a:t>Presentations will take place in-class on Mar. 21 and Mar. 26</a:t>
            </a:r>
          </a:p>
          <a:p>
            <a:r>
              <a:rPr lang="en-US" sz="2000" dirty="0"/>
              <a:t>If you have a specific paper that you would like to review and applies to this topic field, present it to me and I will consider it</a:t>
            </a:r>
          </a:p>
          <a:p>
            <a:endParaRPr lang="en-US" sz="2000" dirty="0"/>
          </a:p>
        </p:txBody>
      </p:sp>
      <p:sp>
        <p:nvSpPr>
          <p:cNvPr id="4" name="Slide Number Placeholder 3">
            <a:extLst>
              <a:ext uri="{FF2B5EF4-FFF2-40B4-BE49-F238E27FC236}">
                <a16:creationId xmlns:a16="http://schemas.microsoft.com/office/drawing/2014/main" id="{7BFB001D-D207-416C-C057-9E0C24D887D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347959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they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665076"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pic>
        <p:nvPicPr>
          <p:cNvPr id="7" name="Picture 6">
            <a:extLst>
              <a:ext uri="{FF2B5EF4-FFF2-40B4-BE49-F238E27FC236}">
                <a16:creationId xmlns:a16="http://schemas.microsoft.com/office/drawing/2014/main" id="{AB90A8B5-A53A-72CA-09C5-BCEF6CFAC1F4}"/>
              </a:ext>
            </a:extLst>
          </p:cNvPr>
          <p:cNvPicPr>
            <a:picLocks noChangeAspect="1"/>
          </p:cNvPicPr>
          <p:nvPr/>
        </p:nvPicPr>
        <p:blipFill>
          <a:blip r:embed="rId4"/>
          <a:stretch>
            <a:fillRect/>
          </a:stretch>
        </p:blipFill>
        <p:spPr>
          <a:xfrm>
            <a:off x="3175000" y="5665786"/>
            <a:ext cx="2921000" cy="584200"/>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processes we use to make a material have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Post-fabrication processing</a:t>
            </a:r>
          </a:p>
          <a:p>
            <a:pPr lvl="1"/>
            <a:r>
              <a:rPr lang="en-US" b="1" dirty="0"/>
              <a:t>heat treatment</a:t>
            </a:r>
          </a:p>
          <a:p>
            <a:pPr lvl="1"/>
            <a:r>
              <a:rPr lang="en-US" b="1" dirty="0"/>
              <a:t>working</a:t>
            </a:r>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Heat treatment: heating or cooling a material to extreme temperatures to get desired microstructure and properties</a:t>
            </a:r>
          </a:p>
          <a:p>
            <a:pPr lvl="1"/>
            <a:r>
              <a:rPr lang="en-US" sz="2000" dirty="0"/>
              <a:t>Used to control the rate of microstructure change, including diffusion, grain growth, or phase change</a:t>
            </a:r>
          </a:p>
          <a:p>
            <a:pPr lvl="1"/>
            <a:r>
              <a:rPr lang="en-US" sz="2000" dirty="0"/>
              <a:t>Annealing</a:t>
            </a:r>
          </a:p>
          <a:p>
            <a:pPr lvl="2"/>
            <a:r>
              <a:rPr lang="en-US" sz="1600" dirty="0"/>
              <a:t>heat and hold the material, which allows for any defects in the material to repair themselves</a:t>
            </a:r>
          </a:p>
          <a:p>
            <a:pPr lvl="2"/>
            <a:r>
              <a:rPr lang="en-US" sz="1600" dirty="0"/>
              <a:t>The metal is then allowed to cool back to room temperature at a slow pace to produce a more ductile crystalline structure</a:t>
            </a:r>
          </a:p>
          <a:p>
            <a:pPr lvl="1"/>
            <a:r>
              <a:rPr lang="en-US" sz="2000" dirty="0"/>
              <a:t>Quenching</a:t>
            </a:r>
          </a:p>
          <a:p>
            <a:pPr lvl="2"/>
            <a:r>
              <a:rPr lang="en-US" sz="1600" dirty="0"/>
              <a:t>heated to a temperature that transforms its internal structure, held at that temperature, then rapidly cooled</a:t>
            </a:r>
          </a:p>
          <a:p>
            <a:pPr lvl="2"/>
            <a:r>
              <a:rPr lang="en-US" sz="1600" dirty="0"/>
              <a:t>The quick cooling process locks in the high T structure, or forces phase transformation without the ability to relax stresses</a:t>
            </a:r>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34184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3DF1-EBE5-0DCE-9601-567F3D4F6BDB}"/>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816E13F5-8737-D14D-54D6-857C36FFFC2E}"/>
              </a:ext>
            </a:extLst>
          </p:cNvPr>
          <p:cNvSpPr>
            <a:spLocks noGrp="1"/>
          </p:cNvSpPr>
          <p:nvPr>
            <p:ph idx="1"/>
          </p:nvPr>
        </p:nvSpPr>
        <p:spPr/>
        <p:txBody>
          <a:bodyPr/>
          <a:lstStyle/>
          <a:p>
            <a:r>
              <a:rPr lang="en-US" sz="2000" dirty="0"/>
              <a:t>Working: metalworking process that plastically deforms the alloy</a:t>
            </a:r>
          </a:p>
          <a:p>
            <a:r>
              <a:rPr lang="en-US" sz="2000" dirty="0"/>
              <a:t>Cold working occurs below the recrystallization temperature, hot working occurs above</a:t>
            </a:r>
          </a:p>
          <a:p>
            <a:r>
              <a:rPr lang="en-US" sz="2000" dirty="0"/>
              <a:t>By plastically deforming the material, we are increasing the number of dislocations and dislocation barriers, increasing the yield strength</a:t>
            </a:r>
          </a:p>
          <a:p>
            <a:r>
              <a:rPr lang="en-US" sz="2000" dirty="0"/>
              <a:t>Main types of working processes:</a:t>
            </a:r>
          </a:p>
          <a:p>
            <a:pPr lvl="1"/>
            <a:r>
              <a:rPr lang="en-US" sz="2000" dirty="0"/>
              <a:t>Squeezing (rolling/extrusion/drawing)</a:t>
            </a:r>
          </a:p>
          <a:p>
            <a:pPr lvl="1"/>
            <a:r>
              <a:rPr lang="en-US" sz="2000" dirty="0"/>
              <a:t>Bending (shaping)</a:t>
            </a:r>
          </a:p>
          <a:p>
            <a:pPr lvl="1"/>
            <a:r>
              <a:rPr lang="en-US" sz="2000" dirty="0"/>
              <a:t>Shearing (slitting)</a:t>
            </a:r>
          </a:p>
          <a:p>
            <a:endParaRPr lang="en-US" sz="2000" dirty="0"/>
          </a:p>
        </p:txBody>
      </p:sp>
      <p:sp>
        <p:nvSpPr>
          <p:cNvPr id="4" name="Slide Number Placeholder 3">
            <a:extLst>
              <a:ext uri="{FF2B5EF4-FFF2-40B4-BE49-F238E27FC236}">
                <a16:creationId xmlns:a16="http://schemas.microsoft.com/office/drawing/2014/main" id="{70756A75-E218-5FEF-F546-E30C0E2F81C5}"/>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pic>
        <p:nvPicPr>
          <p:cNvPr id="1026" name="Picture 2" descr="Hot rolling vs cold rolling">
            <a:extLst>
              <a:ext uri="{FF2B5EF4-FFF2-40B4-BE49-F238E27FC236}">
                <a16:creationId xmlns:a16="http://schemas.microsoft.com/office/drawing/2014/main" id="{AB33090E-EFA8-67AF-7F0C-3FB56666B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445" y="3744119"/>
            <a:ext cx="4844309" cy="279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19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Gap size changes due to thermal expansion, changing temperature profile</a:t>
            </a:r>
          </a:p>
          <a:p>
            <a:r>
              <a:rPr lang="en-US" dirty="0"/>
              <a:t>Often have displacements instead of strains, and can solve for stress via displacements</a:t>
            </a:r>
          </a:p>
          <a:p>
            <a:endParaRPr lang="en-US" dirty="0"/>
          </a:p>
          <a:p>
            <a:r>
              <a:rPr lang="en-US" dirty="0"/>
              <a:t>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dislocations, grain boundaries, voids and precipitates</a:t>
            </a:r>
          </a:p>
          <a:p>
            <a:r>
              <a:rPr lang="en-US" dirty="0"/>
              <a:t>All materials have defects, radiation damage causes many more defects</a:t>
            </a:r>
          </a:p>
          <a:p>
            <a:r>
              <a:rPr lang="en-US" dirty="0"/>
              <a:t>Microstructure can be tailored through processing, during fabrication or post-fabrication</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thermal expansion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149463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6706-6E44-3345-89B1-3A928BCB26E8}"/>
              </a:ext>
            </a:extLst>
          </p:cNvPr>
          <p:cNvSpPr>
            <a:spLocks noGrp="1"/>
          </p:cNvSpPr>
          <p:nvPr>
            <p:ph type="title"/>
          </p:nvPr>
        </p:nvSpPr>
        <p:spPr/>
        <p:txBody>
          <a:bodyPr/>
          <a:lstStyle/>
          <a:p>
            <a:r>
              <a:rPr lang="en-US" dirty="0"/>
              <a:t>The gap changes as a function of time</a:t>
            </a:r>
          </a:p>
        </p:txBody>
      </p:sp>
      <p:sp>
        <p:nvSpPr>
          <p:cNvPr id="3" name="Content Placeholder 2">
            <a:extLst>
              <a:ext uri="{FF2B5EF4-FFF2-40B4-BE49-F238E27FC236}">
                <a16:creationId xmlns:a16="http://schemas.microsoft.com/office/drawing/2014/main" id="{96AFC82D-FC8E-FE43-B3F1-3CD65FE0B44D}"/>
              </a:ext>
            </a:extLst>
          </p:cNvPr>
          <p:cNvSpPr>
            <a:spLocks noGrp="1"/>
          </p:cNvSpPr>
          <p:nvPr>
            <p:ph idx="1"/>
          </p:nvPr>
        </p:nvSpPr>
        <p:spPr/>
        <p:txBody>
          <a:bodyPr/>
          <a:lstStyle/>
          <a:p>
            <a:r>
              <a:rPr lang="en-US" dirty="0"/>
              <a:t>Both the pellet and the cladding swell</a:t>
            </a:r>
          </a:p>
          <a:p>
            <a:endParaRPr lang="en-US" dirty="0"/>
          </a:p>
          <a:p>
            <a:endParaRPr lang="en-US" dirty="0"/>
          </a:p>
          <a:p>
            <a:endParaRPr lang="en-US" dirty="0"/>
          </a:p>
          <a:p>
            <a:endParaRPr lang="en-US" dirty="0"/>
          </a:p>
          <a:p>
            <a:endParaRPr lang="en-US" dirty="0"/>
          </a:p>
          <a:p>
            <a:r>
              <a:rPr lang="en-US" dirty="0"/>
              <a:t>But, as the gap decreases, the temperature changes, which again makes the gap change</a:t>
            </a:r>
          </a:p>
          <a:p>
            <a:r>
              <a:rPr lang="en-US" dirty="0"/>
              <a:t>The solution using the analytical equations is iterative, due to the dependence of the gap size and temperature</a:t>
            </a:r>
          </a:p>
          <a:p>
            <a:endParaRPr lang="en-US" dirty="0"/>
          </a:p>
        </p:txBody>
      </p:sp>
      <p:sp>
        <p:nvSpPr>
          <p:cNvPr id="4" name="Slide Number Placeholder 3">
            <a:extLst>
              <a:ext uri="{FF2B5EF4-FFF2-40B4-BE49-F238E27FC236}">
                <a16:creationId xmlns:a16="http://schemas.microsoft.com/office/drawing/2014/main" id="{F44FA4F6-0813-D14B-B1AF-63B4F14A8470}"/>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descr="latex-image-1.pdf">
            <a:extLst>
              <a:ext uri="{FF2B5EF4-FFF2-40B4-BE49-F238E27FC236}">
                <a16:creationId xmlns:a16="http://schemas.microsoft.com/office/drawing/2014/main" id="{8DC5361F-BF03-E34F-B9B9-FB2DF13A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808" y="2702978"/>
            <a:ext cx="2171700" cy="317500"/>
          </a:xfrm>
          <a:prstGeom prst="rect">
            <a:avLst/>
          </a:prstGeom>
        </p:spPr>
      </p:pic>
      <p:pic>
        <p:nvPicPr>
          <p:cNvPr id="6" name="Picture 5" descr="latex-image-1.pdf">
            <a:extLst>
              <a:ext uri="{FF2B5EF4-FFF2-40B4-BE49-F238E27FC236}">
                <a16:creationId xmlns:a16="http://schemas.microsoft.com/office/drawing/2014/main" id="{12C118A6-DD55-9042-AB05-E32A917B1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08" y="3113948"/>
            <a:ext cx="2387600" cy="292100"/>
          </a:xfrm>
          <a:prstGeom prst="rect">
            <a:avLst/>
          </a:prstGeom>
        </p:spPr>
      </p:pic>
      <p:pic>
        <p:nvPicPr>
          <p:cNvPr id="7" name="Picture 6" descr="latex-image-1.pdf">
            <a:extLst>
              <a:ext uri="{FF2B5EF4-FFF2-40B4-BE49-F238E27FC236}">
                <a16:creationId xmlns:a16="http://schemas.microsoft.com/office/drawing/2014/main" id="{DC2FA14D-1CD7-B64C-BEA0-47E64F492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08" y="4395358"/>
            <a:ext cx="5274259" cy="320040"/>
          </a:xfrm>
          <a:prstGeom prst="rect">
            <a:avLst/>
          </a:prstGeom>
        </p:spPr>
      </p:pic>
      <p:pic>
        <p:nvPicPr>
          <p:cNvPr id="8" name="Picture 7" descr="latex-image-1.pdf">
            <a:extLst>
              <a:ext uri="{FF2B5EF4-FFF2-40B4-BE49-F238E27FC236}">
                <a16:creationId xmlns:a16="http://schemas.microsoft.com/office/drawing/2014/main" id="{C2838CE1-17EF-E44A-A09A-55CFC8680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508" y="3933588"/>
            <a:ext cx="2527300" cy="368300"/>
          </a:xfrm>
          <a:prstGeom prst="rect">
            <a:avLst/>
          </a:prstGeom>
        </p:spPr>
      </p:pic>
      <p:pic>
        <p:nvPicPr>
          <p:cNvPr id="9" name="Picture 8" descr="latex-image-1.pdf">
            <a:extLst>
              <a:ext uri="{FF2B5EF4-FFF2-40B4-BE49-F238E27FC236}">
                <a16:creationId xmlns:a16="http://schemas.microsoft.com/office/drawing/2014/main" id="{825B6165-848C-8D44-B612-EE8DA42C5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7" y="3470231"/>
            <a:ext cx="2413000" cy="393700"/>
          </a:xfrm>
          <a:prstGeom prst="rect">
            <a:avLst/>
          </a:prstGeom>
        </p:spPr>
      </p:pic>
    </p:spTree>
    <p:extLst>
      <p:ext uri="{BB962C8B-B14F-4D97-AF65-F5344CB8AC3E}">
        <p14:creationId xmlns:p14="http://schemas.microsoft.com/office/powerpoint/2010/main" val="3292714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8291-BE66-2529-6193-9D35CAA3956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113402B-64EA-BBA1-B847-969B22751CD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DED63E-070C-3A25-BE75-E9FA1F1F64DA}"/>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322433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9616-DD72-364D-AD42-3AAC907DE1AA}"/>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E70C3D3-5BA8-2244-915A-6B25FE6D0071}"/>
              </a:ext>
            </a:extLst>
          </p:cNvPr>
          <p:cNvSpPr>
            <a:spLocks noGrp="1"/>
          </p:cNvSpPr>
          <p:nvPr>
            <p:ph idx="1"/>
          </p:nvPr>
        </p:nvSpPr>
        <p:spPr>
          <a:xfrm>
            <a:off x="609600" y="2160495"/>
            <a:ext cx="10972800" cy="3965670"/>
          </a:xfrm>
        </p:spPr>
        <p:txBody>
          <a:bodyPr>
            <a:normAutofit/>
          </a:bodyPr>
          <a:lstStyle/>
          <a:p>
            <a:r>
              <a:rPr lang="en-US" dirty="0"/>
              <a:t>LHR = 200 W/cm, δ</a:t>
            </a:r>
            <a:r>
              <a:rPr lang="en-US" baseline="30000" dirty="0"/>
              <a:t>0</a:t>
            </a:r>
            <a:r>
              <a:rPr lang="en-US" baseline="-25000" dirty="0"/>
              <a:t>gap</a:t>
            </a:r>
            <a:r>
              <a:rPr lang="en-US" dirty="0"/>
              <a:t> = 30 μm, R</a:t>
            </a:r>
            <a:r>
              <a:rPr lang="en-US" baseline="-25000" dirty="0"/>
              <a:t>f</a:t>
            </a:r>
            <a:r>
              <a:rPr lang="en-US" dirty="0"/>
              <a:t> = 0.6, </a:t>
            </a:r>
            <a:r>
              <a:rPr lang="en-US" dirty="0" err="1"/>
              <a:t>T</a:t>
            </a:r>
            <a:r>
              <a:rPr lang="en-US" baseline="-25000" dirty="0" err="1"/>
              <a:t>co</a:t>
            </a:r>
            <a:r>
              <a:rPr lang="en-US" dirty="0"/>
              <a:t> = 600 K, T</a:t>
            </a:r>
            <a:r>
              <a:rPr lang="en-US" baseline="-25000" dirty="0"/>
              <a:t>EXP,0</a:t>
            </a:r>
            <a:r>
              <a:rPr lang="en-US" dirty="0"/>
              <a:t> = 373 K, </a:t>
            </a:r>
            <a:br>
              <a:rPr lang="en-US" dirty="0"/>
            </a:br>
            <a:r>
              <a:rPr lang="en-US" dirty="0" err="1"/>
              <a:t>k</a:t>
            </a:r>
            <a:r>
              <a:rPr lang="en-US" baseline="-25000" dirty="0" err="1"/>
              <a:t>gap</a:t>
            </a:r>
            <a:r>
              <a:rPr lang="en-US" dirty="0"/>
              <a:t> = 0.0026 W/cm-K, </a:t>
            </a:r>
            <a:r>
              <a:rPr lang="en-US" dirty="0" err="1"/>
              <a:t>t</a:t>
            </a:r>
            <a:r>
              <a:rPr lang="en-US" baseline="-25000" dirty="0" err="1"/>
              <a:t>C</a:t>
            </a:r>
            <a:r>
              <a:rPr lang="en-US" dirty="0"/>
              <a:t>= 0.06 cm, α</a:t>
            </a:r>
            <a:r>
              <a:rPr lang="en-US" baseline="-25000" dirty="0"/>
              <a:t>f</a:t>
            </a:r>
            <a:r>
              <a:rPr lang="en-US" dirty="0"/>
              <a:t> = 11.0e-6 1/K, α</a:t>
            </a:r>
            <a:r>
              <a:rPr lang="en-US" baseline="-25000" dirty="0"/>
              <a:t>C</a:t>
            </a:r>
            <a:r>
              <a:rPr lang="en-US" dirty="0"/>
              <a:t> = 7.1e-6 1/K</a:t>
            </a:r>
          </a:p>
          <a:p>
            <a:endParaRPr lang="en-US" dirty="0"/>
          </a:p>
          <a:p>
            <a:r>
              <a:rPr lang="en-US" dirty="0"/>
              <a:t>So, T</a:t>
            </a:r>
            <a:r>
              <a:rPr lang="en-US" baseline="-25000" dirty="0"/>
              <a:t>IC</a:t>
            </a:r>
            <a:r>
              <a:rPr lang="en-US" dirty="0"/>
              <a:t> = 600 + 18.7 = 618.7 K, T</a:t>
            </a:r>
            <a:r>
              <a:rPr lang="en-US" baseline="-25000" dirty="0"/>
              <a:t>s</a:t>
            </a:r>
            <a:r>
              <a:rPr lang="en-US" dirty="0"/>
              <a:t> = 679.9 K, T</a:t>
            </a:r>
            <a:r>
              <a:rPr lang="en-US" baseline="-25000" dirty="0"/>
              <a:t>0 </a:t>
            </a:r>
            <a:r>
              <a:rPr lang="en-US" dirty="0"/>
              <a:t>= 1210.5 K </a:t>
            </a:r>
          </a:p>
          <a:p>
            <a:r>
              <a:rPr lang="en-US" dirty="0"/>
              <a:t>First, we will deal with expansion in the cladding</a:t>
            </a:r>
          </a:p>
          <a:p>
            <a:pPr lvl="1"/>
            <a:r>
              <a:rPr lang="en-US" dirty="0"/>
              <a:t>Av(</a:t>
            </a:r>
            <a:r>
              <a:rPr lang="en-US" dirty="0" err="1"/>
              <a:t>R</a:t>
            </a:r>
            <a:r>
              <a:rPr lang="en-US" baseline="-25000" dirty="0" err="1"/>
              <a:t>c</a:t>
            </a:r>
            <a:r>
              <a:rPr lang="en-US" dirty="0"/>
              <a:t>) = 0.6 + 30e-4 + 0.06/2 = 0.633 cm</a:t>
            </a:r>
          </a:p>
          <a:p>
            <a:pPr lvl="1"/>
            <a:r>
              <a:rPr lang="en-US" dirty="0"/>
              <a:t>Av(T</a:t>
            </a:r>
            <a:r>
              <a:rPr lang="en-US" baseline="-25000" dirty="0"/>
              <a:t>C</a:t>
            </a:r>
            <a:r>
              <a:rPr lang="en-US" dirty="0"/>
              <a:t>) = (600+618.7)/2 = 609.4 K</a:t>
            </a:r>
          </a:p>
          <a:p>
            <a:pPr lvl="1"/>
            <a:r>
              <a:rPr lang="en-US" dirty="0" err="1"/>
              <a:t>ΔR</a:t>
            </a:r>
            <a:r>
              <a:rPr lang="en-US" baseline="-25000" dirty="0" err="1"/>
              <a:t>c</a:t>
            </a:r>
            <a:r>
              <a:rPr lang="en-US" dirty="0"/>
              <a:t> = 0.633*7.1e-6*(609.4 – 373) = 0.0011 cm</a:t>
            </a:r>
          </a:p>
          <a:p>
            <a:endParaRPr lang="en-US" dirty="0"/>
          </a:p>
        </p:txBody>
      </p:sp>
      <p:sp>
        <p:nvSpPr>
          <p:cNvPr id="4" name="Slide Number Placeholder 3">
            <a:extLst>
              <a:ext uri="{FF2B5EF4-FFF2-40B4-BE49-F238E27FC236}">
                <a16:creationId xmlns:a16="http://schemas.microsoft.com/office/drawing/2014/main" id="{5F95262D-B5B5-5145-ADDB-BB902EAA3B7C}"/>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descr="latex-image-1.pdf">
            <a:extLst>
              <a:ext uri="{FF2B5EF4-FFF2-40B4-BE49-F238E27FC236}">
                <a16:creationId xmlns:a16="http://schemas.microsoft.com/office/drawing/2014/main" id="{413244CA-CA1C-9646-8002-67BB4EDA5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220" y="3009743"/>
            <a:ext cx="2425700" cy="546100"/>
          </a:xfrm>
          <a:prstGeom prst="rect">
            <a:avLst/>
          </a:prstGeom>
        </p:spPr>
      </p:pic>
      <p:pic>
        <p:nvPicPr>
          <p:cNvPr id="6" name="Picture 5" descr="latex-image-1.pdf">
            <a:extLst>
              <a:ext uri="{FF2B5EF4-FFF2-40B4-BE49-F238E27FC236}">
                <a16:creationId xmlns:a16="http://schemas.microsoft.com/office/drawing/2014/main" id="{A7028224-F862-0E43-B5CC-AF23C8299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241" y="3009743"/>
            <a:ext cx="4711700" cy="2794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65B600F-AB39-0647-9363-CBB757590A6F}"/>
                  </a:ext>
                </a:extLst>
              </p:cNvPr>
              <p:cNvSpPr txBox="1"/>
              <p:nvPr/>
            </p:nvSpPr>
            <p:spPr>
              <a:xfrm>
                <a:off x="6096000" y="3009743"/>
                <a:ext cx="1380826"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m:rPr>
                          <m:sty m:val="p"/>
                        </m:rPr>
                        <a:rPr lang="el-GR" b="0" i="1" smtClean="0">
                          <a:latin typeface="Cambria Math" panose="02040503050406030204" pitchFamily="18" charset="0"/>
                          <a:ea typeface="Cambria Math" panose="02040503050406030204" pitchFamily="18" charset="0"/>
                        </a:rPr>
                        <m:t>Δ</m:t>
                      </m:r>
                      <m:sSub>
                        <m:sSubPr>
                          <m:ctrlPr>
                            <a:rPr lang="el-GR"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oMath>
                  </m:oMathPara>
                </a14:m>
                <a:endParaRPr lang="en-US" dirty="0"/>
              </a:p>
            </p:txBody>
          </p:sp>
        </mc:Choice>
        <mc:Fallback xmlns="">
          <p:sp>
            <p:nvSpPr>
              <p:cNvPr id="7" name="TextBox 6">
                <a:extLst>
                  <a:ext uri="{FF2B5EF4-FFF2-40B4-BE49-F238E27FC236}">
                    <a16:creationId xmlns:a16="http://schemas.microsoft.com/office/drawing/2014/main" id="{365B600F-AB39-0647-9363-CBB757590A6F}"/>
                  </a:ext>
                </a:extLst>
              </p:cNvPr>
              <p:cNvSpPr txBox="1">
                <a:spLocks noRot="1" noChangeAspect="1" noMove="1" noResize="1" noEditPoints="1" noAdjustHandles="1" noChangeArrowheads="1" noChangeShapeType="1" noTextEdit="1"/>
              </p:cNvSpPr>
              <p:nvPr/>
            </p:nvSpPr>
            <p:spPr>
              <a:xfrm>
                <a:off x="6096000" y="3009743"/>
                <a:ext cx="1380826" cy="299249"/>
              </a:xfrm>
              <a:prstGeom prst="rect">
                <a:avLst/>
              </a:prstGeom>
              <a:blipFill>
                <a:blip r:embed="rId4"/>
                <a:stretch>
                  <a:fillRect l="-1835" t="-4000" r="-1835" b="-24000"/>
                </a:stretch>
              </a:blipFill>
            </p:spPr>
            <p:txBody>
              <a:bodyPr/>
              <a:lstStyle/>
              <a:p>
                <a:r>
                  <a:rPr lang="en-US">
                    <a:noFill/>
                  </a:rPr>
                  <a:t> </a:t>
                </a:r>
              </a:p>
            </p:txBody>
          </p:sp>
        </mc:Fallback>
      </mc:AlternateContent>
    </p:spTree>
    <p:extLst>
      <p:ext uri="{BB962C8B-B14F-4D97-AF65-F5344CB8AC3E}">
        <p14:creationId xmlns:p14="http://schemas.microsoft.com/office/powerpoint/2010/main" val="19000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6F26-78E1-3C42-A7B3-B18539ED4B8E}"/>
              </a:ext>
            </a:extLst>
          </p:cNvPr>
          <p:cNvSpPr>
            <a:spLocks noGrp="1"/>
          </p:cNvSpPr>
          <p:nvPr>
            <p:ph type="title"/>
          </p:nvPr>
        </p:nvSpPr>
        <p:spPr/>
        <p:txBody>
          <a:bodyPr/>
          <a:lstStyle/>
          <a:p>
            <a:r>
              <a:rPr lang="en-US" dirty="0"/>
              <a:t>Calculate the steady state temperature profile in the rod, including thermal expansion</a:t>
            </a:r>
          </a:p>
        </p:txBody>
      </p:sp>
      <p:sp>
        <p:nvSpPr>
          <p:cNvPr id="3" name="Content Placeholder 2">
            <a:extLst>
              <a:ext uri="{FF2B5EF4-FFF2-40B4-BE49-F238E27FC236}">
                <a16:creationId xmlns:a16="http://schemas.microsoft.com/office/drawing/2014/main" id="{75B9FB69-FB25-E54A-B0FE-FEC2AB34326A}"/>
              </a:ext>
            </a:extLst>
          </p:cNvPr>
          <p:cNvSpPr>
            <a:spLocks noGrp="1"/>
          </p:cNvSpPr>
          <p:nvPr>
            <p:ph idx="1"/>
          </p:nvPr>
        </p:nvSpPr>
        <p:spPr/>
        <p:txBody>
          <a:bodyPr/>
          <a:lstStyle/>
          <a:p>
            <a:r>
              <a:rPr lang="en-US" dirty="0"/>
              <a:t>Second, we deal with the fuel</a:t>
            </a:r>
          </a:p>
          <a:p>
            <a:pPr lvl="1"/>
            <a:r>
              <a:rPr lang="en-US" dirty="0"/>
              <a:t>Av(</a:t>
            </a:r>
            <a:r>
              <a:rPr lang="en-US" dirty="0" err="1"/>
              <a:t>Tf</a:t>
            </a:r>
            <a:r>
              <a:rPr lang="en-US" dirty="0"/>
              <a:t>) = (1210.5 + 680)/2 = 945.25 K</a:t>
            </a:r>
          </a:p>
          <a:p>
            <a:pPr lvl="1"/>
            <a:r>
              <a:rPr lang="en-US" dirty="0" err="1"/>
              <a:t>ΔR</a:t>
            </a:r>
            <a:r>
              <a:rPr lang="en-US" baseline="-25000" dirty="0" err="1"/>
              <a:t>f</a:t>
            </a:r>
            <a:r>
              <a:rPr lang="en-US" dirty="0"/>
              <a:t> = 0.6*11e-6*(945.3 – 373) = 0.00378 cm</a:t>
            </a:r>
          </a:p>
          <a:p>
            <a:pPr marL="457200" lvl="1" indent="0">
              <a:buNone/>
            </a:pPr>
            <a:endParaRPr lang="en-US" dirty="0"/>
          </a:p>
          <a:p>
            <a:r>
              <a:rPr lang="en-US" dirty="0"/>
              <a:t>The total change in the gap is 0.0011 – 0.0038 = -0.0027</a:t>
            </a:r>
          </a:p>
          <a:p>
            <a:r>
              <a:rPr lang="en-US" dirty="0"/>
              <a:t>However, that means the gap is smaller and so our temperatures were wrong!</a:t>
            </a:r>
          </a:p>
          <a:p>
            <a:endParaRPr lang="en-US" dirty="0"/>
          </a:p>
        </p:txBody>
      </p:sp>
      <p:sp>
        <p:nvSpPr>
          <p:cNvPr id="4" name="Slide Number Placeholder 3">
            <a:extLst>
              <a:ext uri="{FF2B5EF4-FFF2-40B4-BE49-F238E27FC236}">
                <a16:creationId xmlns:a16="http://schemas.microsoft.com/office/drawing/2014/main" id="{68D54C30-0BF4-AA44-BD8C-35B40208819C}"/>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B6A36D5B-0386-0445-AAA6-CCEC64B47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27" y="3615224"/>
            <a:ext cx="4711700" cy="279400"/>
          </a:xfrm>
          <a:prstGeom prst="rect">
            <a:avLst/>
          </a:prstGeom>
        </p:spPr>
      </p:pic>
    </p:spTree>
    <p:extLst>
      <p:ext uri="{BB962C8B-B14F-4D97-AF65-F5344CB8AC3E}">
        <p14:creationId xmlns:p14="http://schemas.microsoft.com/office/powerpoint/2010/main" val="126032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9016-F80B-D947-87B2-CEA142F17D50}"/>
              </a:ext>
            </a:extLst>
          </p:cNvPr>
          <p:cNvSpPr>
            <a:spLocks noGrp="1"/>
          </p:cNvSpPr>
          <p:nvPr>
            <p:ph type="title"/>
          </p:nvPr>
        </p:nvSpPr>
        <p:spPr/>
        <p:txBody>
          <a:bodyPr/>
          <a:lstStyle/>
          <a:p>
            <a:r>
              <a:rPr lang="en-US" dirty="0"/>
              <a:t>This calculation is repeated until the gap width stops changing significantly</a:t>
            </a:r>
          </a:p>
        </p:txBody>
      </p:sp>
      <p:sp>
        <p:nvSpPr>
          <p:cNvPr id="3" name="Content Placeholder 2">
            <a:extLst>
              <a:ext uri="{FF2B5EF4-FFF2-40B4-BE49-F238E27FC236}">
                <a16:creationId xmlns:a16="http://schemas.microsoft.com/office/drawing/2014/main" id="{4BA09FC4-3CFB-E244-BF60-22E39B1869A2}"/>
              </a:ext>
            </a:extLst>
          </p:cNvPr>
          <p:cNvSpPr>
            <a:spLocks noGrp="1"/>
          </p:cNvSpPr>
          <p:nvPr>
            <p:ph idx="1"/>
          </p:nvPr>
        </p:nvSpPr>
        <p:spPr>
          <a:xfrm>
            <a:off x="609599" y="2160495"/>
            <a:ext cx="6011917" cy="3965670"/>
          </a:xfrm>
        </p:spPr>
        <p:txBody>
          <a:bodyPr/>
          <a:lstStyle/>
          <a:p>
            <a:r>
              <a:rPr lang="en-US" sz="2200" dirty="0"/>
              <a:t>The change in the gap does NOT affect the coolant or outer cladding temperatures, just the gap and fuel temperatures</a:t>
            </a:r>
          </a:p>
          <a:p>
            <a:r>
              <a:rPr lang="en-US" sz="2200" dirty="0"/>
              <a:t>Does fuel centerline temp go up or down with correction?</a:t>
            </a:r>
          </a:p>
          <a:p>
            <a:endParaRPr lang="en-US" sz="2200" dirty="0"/>
          </a:p>
        </p:txBody>
      </p:sp>
      <p:sp>
        <p:nvSpPr>
          <p:cNvPr id="4" name="Slide Number Placeholder 3">
            <a:extLst>
              <a:ext uri="{FF2B5EF4-FFF2-40B4-BE49-F238E27FC236}">
                <a16:creationId xmlns:a16="http://schemas.microsoft.com/office/drawing/2014/main" id="{0BED2E94-9705-1A4B-9736-78F59D513829}"/>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graphicFrame>
        <p:nvGraphicFramePr>
          <p:cNvPr id="5" name="Table 4">
            <a:extLst>
              <a:ext uri="{FF2B5EF4-FFF2-40B4-BE49-F238E27FC236}">
                <a16:creationId xmlns:a16="http://schemas.microsoft.com/office/drawing/2014/main" id="{9CFF997E-B767-F645-9407-4C9AD54B7DE2}"/>
              </a:ext>
            </a:extLst>
          </p:cNvPr>
          <p:cNvGraphicFramePr>
            <a:graphicFrameLocks noGrp="1"/>
          </p:cNvGraphicFramePr>
          <p:nvPr>
            <p:extLst>
              <p:ext uri="{D42A27DB-BD31-4B8C-83A1-F6EECF244321}">
                <p14:modId xmlns:p14="http://schemas.microsoft.com/office/powerpoint/2010/main" val="2754490195"/>
              </p:ext>
            </p:extLst>
          </p:nvPr>
        </p:nvGraphicFramePr>
        <p:xfrm>
          <a:off x="1368639" y="4143330"/>
          <a:ext cx="4493836" cy="2108756"/>
        </p:xfrm>
        <a:graphic>
          <a:graphicData uri="http://schemas.openxmlformats.org/drawingml/2006/table">
            <a:tbl>
              <a:tblPr firstRow="1" bandRow="1">
                <a:tableStyleId>{5C22544A-7EE6-4342-B048-85BDC9FD1C3A}</a:tableStyleId>
              </a:tblPr>
              <a:tblGrid>
                <a:gridCol w="1123459">
                  <a:extLst>
                    <a:ext uri="{9D8B030D-6E8A-4147-A177-3AD203B41FA5}">
                      <a16:colId xmlns:a16="http://schemas.microsoft.com/office/drawing/2014/main" val="20000"/>
                    </a:ext>
                  </a:extLst>
                </a:gridCol>
                <a:gridCol w="1123459">
                  <a:extLst>
                    <a:ext uri="{9D8B030D-6E8A-4147-A177-3AD203B41FA5}">
                      <a16:colId xmlns:a16="http://schemas.microsoft.com/office/drawing/2014/main" val="20001"/>
                    </a:ext>
                  </a:extLst>
                </a:gridCol>
                <a:gridCol w="1123459">
                  <a:extLst>
                    <a:ext uri="{9D8B030D-6E8A-4147-A177-3AD203B41FA5}">
                      <a16:colId xmlns:a16="http://schemas.microsoft.com/office/drawing/2014/main" val="20002"/>
                    </a:ext>
                  </a:extLst>
                </a:gridCol>
                <a:gridCol w="1123459">
                  <a:extLst>
                    <a:ext uri="{9D8B030D-6E8A-4147-A177-3AD203B41FA5}">
                      <a16:colId xmlns:a16="http://schemas.microsoft.com/office/drawing/2014/main" val="20003"/>
                    </a:ext>
                  </a:extLst>
                </a:gridCol>
              </a:tblGrid>
              <a:tr h="432356">
                <a:tc>
                  <a:txBody>
                    <a:bodyPr/>
                    <a:lstStyle/>
                    <a:p>
                      <a:pPr algn="ctr"/>
                      <a:r>
                        <a:rPr lang="en-US" sz="1600" dirty="0"/>
                        <a:t>Iteration</a:t>
                      </a:r>
                    </a:p>
                  </a:txBody>
                  <a:tcPr anchor="ctr"/>
                </a:tc>
                <a:tc>
                  <a:txBody>
                    <a:bodyPr/>
                    <a:lstStyle/>
                    <a:p>
                      <a:pPr algn="ctr"/>
                      <a:r>
                        <a:rPr lang="en-US" sz="1600" dirty="0" err="1"/>
                        <a:t>δ</a:t>
                      </a:r>
                      <a:r>
                        <a:rPr lang="en-US" sz="1600" baseline="-25000" dirty="0" err="1"/>
                        <a:t>gap</a:t>
                      </a:r>
                      <a:r>
                        <a:rPr lang="en-US" sz="1600" baseline="0" dirty="0"/>
                        <a:t> (cm)</a:t>
                      </a:r>
                      <a:endParaRPr lang="en-US" sz="1600" baseline="-25000" dirty="0"/>
                    </a:p>
                  </a:txBody>
                  <a:tcPr anchor="ctr"/>
                </a:tc>
                <a:tc>
                  <a:txBody>
                    <a:bodyPr/>
                    <a:lstStyle/>
                    <a:p>
                      <a:pPr algn="ctr"/>
                      <a:r>
                        <a:rPr lang="en-US" sz="1600" dirty="0" err="1"/>
                        <a:t>T</a:t>
                      </a:r>
                      <a:r>
                        <a:rPr lang="en-US" sz="1600" baseline="-25000" dirty="0" err="1"/>
                        <a:t>s</a:t>
                      </a:r>
                      <a:r>
                        <a:rPr lang="en-US" sz="1600" baseline="-25000" dirty="0"/>
                        <a:t> </a:t>
                      </a:r>
                      <a:r>
                        <a:rPr lang="en-US" sz="1600" baseline="0" dirty="0"/>
                        <a:t>(K)</a:t>
                      </a:r>
                      <a:endParaRPr lang="en-US" sz="1600" baseline="-25000" dirty="0"/>
                    </a:p>
                  </a:txBody>
                  <a:tcPr anchor="ctr"/>
                </a:tc>
                <a:tc>
                  <a:txBody>
                    <a:bodyPr/>
                    <a:lstStyle/>
                    <a:p>
                      <a:pPr algn="ctr"/>
                      <a:r>
                        <a:rPr lang="en-US" sz="1600" dirty="0"/>
                        <a:t>T</a:t>
                      </a:r>
                      <a:r>
                        <a:rPr lang="en-US" sz="1600" baseline="-25000" dirty="0"/>
                        <a:t>0 </a:t>
                      </a:r>
                      <a:r>
                        <a:rPr lang="en-US" sz="1600" baseline="0" dirty="0"/>
                        <a:t>(K)</a:t>
                      </a:r>
                      <a:endParaRPr lang="en-US" sz="1600" baseline="-25000" dirty="0"/>
                    </a:p>
                  </a:txBody>
                  <a:tcPr anchor="ctr"/>
                </a:tc>
                <a:extLst>
                  <a:ext uri="{0D108BD9-81ED-4DB2-BD59-A6C34878D82A}">
                    <a16:rowId xmlns:a16="http://schemas.microsoft.com/office/drawing/2014/main" val="10000"/>
                  </a:ext>
                </a:extLst>
              </a:tr>
              <a:tr h="268290">
                <a:tc>
                  <a:txBody>
                    <a:bodyPr/>
                    <a:lstStyle/>
                    <a:p>
                      <a:pPr algn="ctr"/>
                      <a:r>
                        <a:rPr lang="en-US" sz="1600" dirty="0"/>
                        <a:t>0</a:t>
                      </a:r>
                    </a:p>
                  </a:txBody>
                  <a:tcPr anchor="ctr"/>
                </a:tc>
                <a:tc>
                  <a:txBody>
                    <a:bodyPr/>
                    <a:lstStyle/>
                    <a:p>
                      <a:pPr algn="ctr"/>
                      <a:r>
                        <a:rPr lang="en-US" sz="1600" dirty="0"/>
                        <a:t>0.003</a:t>
                      </a:r>
                    </a:p>
                  </a:txBody>
                  <a:tcPr anchor="ctr"/>
                </a:tc>
                <a:tc>
                  <a:txBody>
                    <a:bodyPr/>
                    <a:lstStyle/>
                    <a:p>
                      <a:pPr algn="ctr"/>
                      <a:r>
                        <a:rPr lang="en-US" sz="1600" dirty="0"/>
                        <a:t>701</a:t>
                      </a:r>
                    </a:p>
                  </a:txBody>
                  <a:tcPr anchor="ctr"/>
                </a:tc>
                <a:tc>
                  <a:txBody>
                    <a:bodyPr/>
                    <a:lstStyle/>
                    <a:p>
                      <a:pPr algn="ctr"/>
                      <a:r>
                        <a:rPr lang="en-US" sz="1600" dirty="0"/>
                        <a:t>1232</a:t>
                      </a:r>
                    </a:p>
                  </a:txBody>
                  <a:tcPr anchor="ctr"/>
                </a:tc>
                <a:extLst>
                  <a:ext uri="{0D108BD9-81ED-4DB2-BD59-A6C34878D82A}">
                    <a16:rowId xmlns:a16="http://schemas.microsoft.com/office/drawing/2014/main" val="10001"/>
                  </a:ext>
                </a:extLst>
              </a:tr>
              <a:tr h="268290">
                <a:tc>
                  <a:txBody>
                    <a:bodyPr/>
                    <a:lstStyle/>
                    <a:p>
                      <a:pPr algn="ctr"/>
                      <a:r>
                        <a:rPr lang="en-US" sz="1600" dirty="0"/>
                        <a:t>1</a:t>
                      </a:r>
                    </a:p>
                  </a:txBody>
                  <a:tcPr anchor="ctr"/>
                </a:tc>
                <a:tc>
                  <a:txBody>
                    <a:bodyPr/>
                    <a:lstStyle/>
                    <a:p>
                      <a:pPr algn="ctr"/>
                      <a:r>
                        <a:rPr lang="en-US" sz="1600" dirty="0"/>
                        <a:t>0.00066</a:t>
                      </a:r>
                    </a:p>
                  </a:txBody>
                  <a:tcPr anchor="ctr"/>
                </a:tc>
                <a:tc>
                  <a:txBody>
                    <a:bodyPr/>
                    <a:lstStyle/>
                    <a:p>
                      <a:pPr algn="ctr"/>
                      <a:r>
                        <a:rPr lang="en-US" sz="1600" dirty="0"/>
                        <a:t>644</a:t>
                      </a:r>
                    </a:p>
                  </a:txBody>
                  <a:tcPr anchor="ctr"/>
                </a:tc>
                <a:tc>
                  <a:txBody>
                    <a:bodyPr/>
                    <a:lstStyle/>
                    <a:p>
                      <a:pPr algn="ctr"/>
                      <a:r>
                        <a:rPr lang="en-US" sz="1600" dirty="0"/>
                        <a:t>1174</a:t>
                      </a:r>
                    </a:p>
                  </a:txBody>
                  <a:tcPr anchor="ctr"/>
                </a:tc>
                <a:extLst>
                  <a:ext uri="{0D108BD9-81ED-4DB2-BD59-A6C34878D82A}">
                    <a16:rowId xmlns:a16="http://schemas.microsoft.com/office/drawing/2014/main" val="10002"/>
                  </a:ext>
                </a:extLst>
              </a:tr>
              <a:tr h="268290">
                <a:tc>
                  <a:txBody>
                    <a:bodyPr/>
                    <a:lstStyle/>
                    <a:p>
                      <a:pPr algn="ctr"/>
                      <a:r>
                        <a:rPr lang="en-US" sz="1600" dirty="0"/>
                        <a:t>2</a:t>
                      </a:r>
                    </a:p>
                  </a:txBody>
                  <a:tcPr anchor="ctr"/>
                </a:tc>
                <a:tc>
                  <a:txBody>
                    <a:bodyPr/>
                    <a:lstStyle/>
                    <a:p>
                      <a:pPr algn="ctr"/>
                      <a:r>
                        <a:rPr lang="en-US" sz="1600" dirty="0"/>
                        <a:t>0.00097</a:t>
                      </a:r>
                    </a:p>
                  </a:txBody>
                  <a:tcPr anchor="ctr"/>
                </a:tc>
                <a:tc>
                  <a:txBody>
                    <a:bodyPr/>
                    <a:lstStyle/>
                    <a:p>
                      <a:pPr algn="ctr"/>
                      <a:r>
                        <a:rPr lang="en-US" sz="1600" dirty="0"/>
                        <a:t>652</a:t>
                      </a:r>
                    </a:p>
                  </a:txBody>
                  <a:tcPr anchor="ctr"/>
                </a:tc>
                <a:tc>
                  <a:txBody>
                    <a:bodyPr/>
                    <a:lstStyle/>
                    <a:p>
                      <a:pPr algn="ctr"/>
                      <a:r>
                        <a:rPr lang="en-US" sz="1600" dirty="0"/>
                        <a:t>1182</a:t>
                      </a:r>
                    </a:p>
                  </a:txBody>
                  <a:tcPr anchor="ctr"/>
                </a:tc>
                <a:extLst>
                  <a:ext uri="{0D108BD9-81ED-4DB2-BD59-A6C34878D82A}">
                    <a16:rowId xmlns:a16="http://schemas.microsoft.com/office/drawing/2014/main" val="10003"/>
                  </a:ext>
                </a:extLst>
              </a:tr>
              <a:tr h="268290">
                <a:tc>
                  <a:txBody>
                    <a:bodyPr/>
                    <a:lstStyle/>
                    <a:p>
                      <a:pPr algn="ctr"/>
                      <a:r>
                        <a:rPr lang="en-US" sz="1600" dirty="0"/>
                        <a:t>3</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4"/>
                  </a:ext>
                </a:extLst>
              </a:tr>
              <a:tr h="268290">
                <a:tc>
                  <a:txBody>
                    <a:bodyPr/>
                    <a:lstStyle/>
                    <a:p>
                      <a:pPr algn="ctr"/>
                      <a:r>
                        <a:rPr lang="en-US" sz="1600" dirty="0"/>
                        <a:t>4</a:t>
                      </a:r>
                    </a:p>
                  </a:txBody>
                  <a:tcPr anchor="ctr"/>
                </a:tc>
                <a:tc>
                  <a:txBody>
                    <a:bodyPr/>
                    <a:lstStyle/>
                    <a:p>
                      <a:pPr algn="ctr"/>
                      <a:r>
                        <a:rPr lang="en-US" sz="1600" dirty="0"/>
                        <a:t>0.00094</a:t>
                      </a:r>
                    </a:p>
                  </a:txBody>
                  <a:tcPr anchor="ctr"/>
                </a:tc>
                <a:tc>
                  <a:txBody>
                    <a:bodyPr/>
                    <a:lstStyle/>
                    <a:p>
                      <a:pPr algn="ctr"/>
                      <a:r>
                        <a:rPr lang="en-US" sz="1600" dirty="0"/>
                        <a:t>651</a:t>
                      </a:r>
                    </a:p>
                  </a:txBody>
                  <a:tcPr anchor="ctr"/>
                </a:tc>
                <a:tc>
                  <a:txBody>
                    <a:bodyPr/>
                    <a:lstStyle/>
                    <a:p>
                      <a:pPr algn="ctr"/>
                      <a:r>
                        <a:rPr lang="en-US" sz="1600" dirty="0"/>
                        <a:t>1181</a:t>
                      </a:r>
                    </a:p>
                  </a:txBody>
                  <a:tcPr anchor="ctr"/>
                </a:tc>
                <a:extLst>
                  <a:ext uri="{0D108BD9-81ED-4DB2-BD59-A6C34878D82A}">
                    <a16:rowId xmlns:a16="http://schemas.microsoft.com/office/drawing/2014/main" val="10005"/>
                  </a:ext>
                </a:extLst>
              </a:tr>
            </a:tbl>
          </a:graphicData>
        </a:graphic>
      </p:graphicFrame>
      <p:pic>
        <p:nvPicPr>
          <p:cNvPr id="6" name="Picture 5">
            <a:extLst>
              <a:ext uri="{FF2B5EF4-FFF2-40B4-BE49-F238E27FC236}">
                <a16:creationId xmlns:a16="http://schemas.microsoft.com/office/drawing/2014/main" id="{16B13D10-529F-C04E-82C4-F5FA8CA3560C}"/>
              </a:ext>
            </a:extLst>
          </p:cNvPr>
          <p:cNvPicPr>
            <a:picLocks noChangeAspect="1"/>
          </p:cNvPicPr>
          <p:nvPr/>
        </p:nvPicPr>
        <p:blipFill>
          <a:blip r:embed="rId2"/>
          <a:stretch>
            <a:fillRect/>
          </a:stretch>
        </p:blipFill>
        <p:spPr>
          <a:xfrm>
            <a:off x="6737818" y="2421797"/>
            <a:ext cx="4754560" cy="3169706"/>
          </a:xfrm>
          <a:prstGeom prst="rect">
            <a:avLst/>
          </a:prstGeom>
        </p:spPr>
      </p:pic>
    </p:spTree>
    <p:extLst>
      <p:ext uri="{BB962C8B-B14F-4D97-AF65-F5344CB8AC3E}">
        <p14:creationId xmlns:p14="http://schemas.microsoft.com/office/powerpoint/2010/main" val="323405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5915</TotalTime>
  <Words>2117</Words>
  <Application>Microsoft Macintosh PowerPoint</Application>
  <PresentationFormat>Widescreen</PresentationFormat>
  <Paragraphs>296</Paragraphs>
  <Slides>38</Slides>
  <Notes>2</Notes>
  <HiddenSlides>0</HiddenSlides>
  <MMClips>2</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6" baseType="lpstr">
      <vt:lpstr>Arial</vt:lpstr>
      <vt:lpstr>Calibri</vt:lpstr>
      <vt:lpstr>Calibri Light</vt:lpstr>
      <vt:lpstr>Cambria Math</vt:lpstr>
      <vt:lpstr>Times New Roman</vt:lpstr>
      <vt:lpstr>Office Theme</vt:lpstr>
      <vt:lpstr>NCStateU-horizontal-left-logo</vt:lpstr>
      <vt:lpstr>Equation</vt:lpstr>
      <vt:lpstr>Nuclear Fuel Performance</vt:lpstr>
      <vt:lpstr>Last Time</vt:lpstr>
      <vt:lpstr>Paper Project</vt:lpstr>
      <vt:lpstr>thermal expansion</vt:lpstr>
      <vt:lpstr>The gap changes as a function of time</vt:lpstr>
      <vt:lpstr>Example</vt:lpstr>
      <vt:lpstr>Calculate the steady state temperature profile in the rod, including thermal expansion</vt:lpstr>
      <vt:lpstr>Calculate the steady state temperature profile in the rod, including thermal expansion</vt:lpstr>
      <vt:lpstr>This calculation is repeated until the gap width stops changing significantly</vt:lpstr>
      <vt:lpstr>last bit of Mechanics</vt:lpstr>
      <vt:lpstr>Relating Displacements to Stress</vt:lpstr>
      <vt:lpstr>Assuming problem is axisymmetric</vt:lpstr>
      <vt:lpstr>Solve for the stress from the strain</vt:lpstr>
      <vt:lpstr>Further simplify the problem to be 1D</vt:lpstr>
      <vt:lpstr>Determine the strain and stress in the pellet for 1D case</vt:lpstr>
      <vt:lpstr>Example problem</vt:lpstr>
      <vt:lpstr>Material Property Evolution</vt:lpstr>
      <vt:lpstr>Pretty much everything we have learned so far, nothing changes once the fuel and cladding reach steady state</vt:lpstr>
      <vt:lpstr>Fuel is dynamic!</vt:lpstr>
      <vt:lpstr>Property changes due to microstructure evolution during reactor operation must be considered</vt:lpstr>
      <vt:lpstr>The properties and performance of a material are a result of factors across various length scales</vt:lpstr>
      <vt:lpstr>The crystal structure of a material is the shape of the ordered structure of the atoms</vt:lpstr>
      <vt:lpstr>Crystalline materials</vt:lpstr>
      <vt:lpstr>Point defects</vt:lpstr>
      <vt:lpstr>Point defects</vt:lpstr>
      <vt:lpstr>Radiation damage</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Material processing</vt:lpstr>
      <vt:lpstr>Material processing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is in the books</dc:title>
  <dc:creator>Benjamin Beeler</dc:creator>
  <cp:lastModifiedBy>Benjamin W. Beeler</cp:lastModifiedBy>
  <cp:revision>89</cp:revision>
  <dcterms:created xsi:type="dcterms:W3CDTF">2020-02-03T20:17:36Z</dcterms:created>
  <dcterms:modified xsi:type="dcterms:W3CDTF">2024-02-15T20:39:33Z</dcterms:modified>
</cp:coreProperties>
</file>